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embeddedFontLst>
    <p:embeddedFont>
      <p:font typeface="Calibri" pitchFamily="34" charset="0"/>
      <p:regular r:id="rId15"/>
      <p:bold r:id="rId16"/>
      <p:italic r:id="rId17"/>
      <p:boldItalic r:id="rId18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AF1B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title>
      <c:tx>
        <c:rich>
          <a:bodyPr/>
          <a:lstStyle/>
          <a:p>
            <a:pPr>
              <a:defRPr b="0"/>
            </a:pPr>
            <a:r>
              <a:rPr lang="en-US" sz="1800" b="0" dirty="0" err="1"/>
              <a:t>Počet návštěvníků za září daného roku</a:t>
            </a:r>
            <a:endParaRPr lang="en-US" sz="1800" b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Počet návštěvníků za září daného roku</c:v>
                </c:pt>
              </c:strCache>
            </c:strRef>
          </c:tx>
          <c:dLbls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</c:numCache>
            </c:numRef>
          </c:cat>
          <c:val>
            <c:numRef>
              <c:f>List1!$B$2:$B$5</c:f>
              <c:numCache>
                <c:formatCode>#,##0</c:formatCode>
                <c:ptCount val="4"/>
                <c:pt idx="0">
                  <c:v>274775</c:v>
                </c:pt>
                <c:pt idx="1">
                  <c:v>937948</c:v>
                </c:pt>
                <c:pt idx="2">
                  <c:v>2379384</c:v>
                </c:pt>
                <c:pt idx="3">
                  <c:v>4028229</c:v>
                </c:pt>
              </c:numCache>
            </c:numRef>
          </c:val>
        </c:ser>
        <c:axId val="101443840"/>
        <c:axId val="101740544"/>
      </c:barChart>
      <c:catAx>
        <c:axId val="101443840"/>
        <c:scaling>
          <c:orientation val="minMax"/>
        </c:scaling>
        <c:axPos val="b"/>
        <c:numFmt formatCode="General" sourceLinked="1"/>
        <c:tickLblPos val="nextTo"/>
        <c:crossAx val="101740544"/>
        <c:crosses val="autoZero"/>
        <c:auto val="1"/>
        <c:lblAlgn val="ctr"/>
        <c:lblOffset val="100"/>
      </c:catAx>
      <c:valAx>
        <c:axId val="101740544"/>
        <c:scaling>
          <c:orientation val="minMax"/>
        </c:scaling>
        <c:axPos val="l"/>
        <c:majorGridlines/>
        <c:numFmt formatCode="#,##0" sourceLinked="1"/>
        <c:tickLblPos val="nextTo"/>
        <c:crossAx val="1014438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/>
          <a:lstStyle/>
          <a:p>
            <a:pPr>
              <a:defRPr b="0"/>
            </a:pPr>
            <a:r>
              <a:rPr lang="en-US" sz="1800" b="0" dirty="0" err="1"/>
              <a:t>Počet</a:t>
            </a:r>
            <a:r>
              <a:rPr lang="en-US" sz="1800" b="0" dirty="0"/>
              <a:t> </a:t>
            </a:r>
            <a:r>
              <a:rPr lang="cs-CZ" sz="1800" b="0" dirty="0" smtClean="0"/>
              <a:t>zobrazených</a:t>
            </a:r>
            <a:r>
              <a:rPr lang="cs-CZ" sz="1800" b="0" baseline="0" dirty="0" smtClean="0"/>
              <a:t> stránek </a:t>
            </a:r>
            <a:r>
              <a:rPr lang="en-US" sz="1800" b="0" dirty="0" err="1" smtClean="0"/>
              <a:t>za</a:t>
            </a:r>
            <a:r>
              <a:rPr lang="en-US" sz="1800" b="0" dirty="0" smtClean="0"/>
              <a:t> </a:t>
            </a:r>
            <a:r>
              <a:rPr lang="en-US" sz="1800" b="0" dirty="0" err="1"/>
              <a:t>září</a:t>
            </a:r>
            <a:r>
              <a:rPr lang="en-US" sz="1800" b="0" dirty="0"/>
              <a:t> </a:t>
            </a:r>
            <a:r>
              <a:rPr lang="en-US" sz="1800" b="0" dirty="0" err="1"/>
              <a:t>daného</a:t>
            </a:r>
            <a:r>
              <a:rPr lang="en-US" sz="1800" b="0" dirty="0"/>
              <a:t> </a:t>
            </a:r>
            <a:r>
              <a:rPr lang="en-US" sz="1800" b="0" dirty="0" err="1"/>
              <a:t>roku</a:t>
            </a:r>
            <a:endParaRPr lang="en-US" sz="1800" b="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Počet shlédnutých stránek za září daného roku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r>
                      <a:rPr lang="cs-CZ" dirty="0" smtClean="0"/>
                      <a:t>.4 mil.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27</a:t>
                    </a:r>
                    <a:r>
                      <a:rPr lang="cs-CZ" dirty="0" smtClean="0"/>
                      <a:t>.</a:t>
                    </a:r>
                    <a:r>
                      <a:rPr lang="en-US" dirty="0" smtClean="0"/>
                      <a:t>1</a:t>
                    </a:r>
                    <a:r>
                      <a:rPr lang="cs-CZ" dirty="0" smtClean="0"/>
                      <a:t> mil.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/>
                      <a:t>80 </a:t>
                    </a:r>
                    <a:r>
                      <a:rPr lang="cs-CZ" dirty="0" smtClean="0"/>
                      <a:t>.</a:t>
                    </a:r>
                    <a:r>
                      <a:rPr lang="en-US" dirty="0" smtClean="0"/>
                      <a:t>7</a:t>
                    </a:r>
                    <a:r>
                      <a:rPr lang="cs-CZ" dirty="0" smtClean="0"/>
                      <a:t> mil.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cs-CZ" dirty="0" smtClean="0"/>
                      <a:t>40 </a:t>
                    </a:r>
                    <a:r>
                      <a:rPr lang="cs-CZ" dirty="0" smtClean="0"/>
                      <a:t>mil.</a:t>
                    </a:r>
                    <a:endParaRPr lang="en-US" dirty="0"/>
                  </a:p>
                </c:rich>
              </c:tx>
              <c:showVal val="1"/>
            </c:dLbl>
            <c:showVal val="1"/>
          </c:dLbls>
          <c:cat>
            <c:numRef>
              <c:f>List1!$A$2:$A$5</c:f>
              <c:numCache>
                <c:formatCode>General</c:formatCode>
                <c:ptCount val="4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</c:numCache>
            </c:numRef>
          </c:cat>
          <c:val>
            <c:numRef>
              <c:f>List1!$B$2:$B$5</c:f>
              <c:numCache>
                <c:formatCode>#,##0</c:formatCode>
                <c:ptCount val="4"/>
                <c:pt idx="0">
                  <c:v>6384084</c:v>
                </c:pt>
                <c:pt idx="1">
                  <c:v>27133528</c:v>
                </c:pt>
                <c:pt idx="2">
                  <c:v>80739068</c:v>
                </c:pt>
                <c:pt idx="3">
                  <c:v>136747212</c:v>
                </c:pt>
              </c:numCache>
            </c:numRef>
          </c:val>
        </c:ser>
        <c:axId val="102834560"/>
        <c:axId val="102836096"/>
      </c:barChart>
      <c:catAx>
        <c:axId val="102834560"/>
        <c:scaling>
          <c:orientation val="minMax"/>
        </c:scaling>
        <c:axPos val="b"/>
        <c:numFmt formatCode="General" sourceLinked="1"/>
        <c:tickLblPos val="nextTo"/>
        <c:crossAx val="102836096"/>
        <c:crosses val="autoZero"/>
        <c:auto val="1"/>
        <c:lblAlgn val="ctr"/>
        <c:lblOffset val="100"/>
      </c:catAx>
      <c:valAx>
        <c:axId val="102836096"/>
        <c:scaling>
          <c:orientation val="minMax"/>
        </c:scaling>
        <c:axPos val="l"/>
        <c:majorGridlines/>
        <c:numFmt formatCode="#,##0" sourceLinked="1"/>
        <c:tickLblPos val="nextTo"/>
        <c:crossAx val="1028345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mimibazar.cz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549DB-24CA-4349-BC7E-AE14263EC29F}" type="datetimeFigureOut">
              <a:rPr lang="cs-CZ" smtClean="0"/>
              <a:pPr/>
              <a:t>16.10.2008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325BA-BD6A-42F6-8560-D6F5B53A1F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dirty="0" err="1" smtClean="0"/>
              <a:t>mimibazar.cz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D991E-8D86-448B-83DF-8838779DCC26}" type="datetimeFigureOut">
              <a:rPr lang="cs-CZ" smtClean="0"/>
              <a:pPr/>
              <a:t>16.10.2008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12912-75D0-482E-8E50-751B39BDE9A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12912-75D0-482E-8E50-751B39BDE9A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err="1" smtClean="0"/>
              <a:t>mimibazar.cz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12912-75D0-482E-8E50-751B39BDE9A4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dirty="0" err="1" smtClean="0"/>
              <a:t>mimibazar.cz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C527D-C4AF-4103-950C-9992403418C1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B3E58-38B6-4F28-9108-640AEBE9D58D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A4BDD-4471-4B35-B10C-59A6B05FFB95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986BB-7FE2-4C90-BA07-A5DC94F5D77C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F2E0-3419-48FD-8F40-430DF79BCDC3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D3663-C8B4-4A8C-BFF1-52A60FA135E2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58F52-E88C-43C5-954E-5D5051568787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D5354-26A3-4243-AD4A-77CD5D3B0774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884F-DEB6-4DEF-B85E-E0611CE986D9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9FC55-F0DC-4214-81F2-1B093D608E30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8FC7-062D-4C4C-A9FE-9B7209BAB867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BC04-CD76-4379-9444-A035F3AF2D2E}" type="datetime1">
              <a:rPr lang="cs-CZ" smtClean="0"/>
              <a:pPr/>
              <a:t>16.10.2008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6D5F9-D681-4FF0-820E-98BB3B207F0B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nfo@mimibazar.cz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miaukce.sk/" TargetMode="External"/><Relationship Id="rId3" Type="http://schemas.openxmlformats.org/officeDocument/2006/relationships/hyperlink" Target="http://www.mimibazar.cz/" TargetMode="External"/><Relationship Id="rId7" Type="http://schemas.openxmlformats.org/officeDocument/2006/relationships/hyperlink" Target="http://www.mimiaukce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imishop.sk/" TargetMode="External"/><Relationship Id="rId5" Type="http://schemas.openxmlformats.org/officeDocument/2006/relationships/hyperlink" Target="http://www.mimishop.cz/" TargetMode="External"/><Relationship Id="rId4" Type="http://schemas.openxmlformats.org/officeDocument/2006/relationships/hyperlink" Target="http://www.mimibazar.sk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mibazar.cz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foto\idif\Podekovani\prezenta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142852"/>
            <a:ext cx="2786082" cy="4276602"/>
          </a:xfrm>
          <a:prstGeom prst="rect">
            <a:avLst/>
          </a:prstGeom>
          <a:noFill/>
        </p:spPr>
      </p:pic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4500570"/>
            <a:ext cx="5857916" cy="1143008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1142976" y="5429264"/>
            <a:ext cx="6215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Poslouchat ženy se vyplatí</a:t>
            </a:r>
            <a:endParaRPr lang="cs-CZ" sz="3200" b="1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572264" y="6286520"/>
            <a:ext cx="1517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Bohdan Škoda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latin typeface="+mj-lt"/>
                <a:ea typeface="+mj-ea"/>
                <a:cs typeface="+mj-cs"/>
              </a:rPr>
              <a:t>Co může být zásadní pro úspěch  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285852" y="1428736"/>
            <a:ext cx="5494261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Originalita  </a:t>
            </a:r>
            <a:endParaRPr lang="cs-CZ" sz="3200" dirty="0" smtClean="0"/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Spontánnost vzniku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Nesvázanost a nezávislost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Využití efektu „sněhové koule“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Naslouchání uživatelům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Podpora uživatelů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Technické zabezpečení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Instinkt</a:t>
            </a:r>
            <a:endParaRPr lang="cs-CZ" sz="3200" dirty="0" smtClean="0"/>
          </a:p>
          <a:p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foto\idif\Podekovani\prezenta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143116"/>
            <a:ext cx="1908131" cy="2928958"/>
          </a:xfrm>
          <a:prstGeom prst="rect">
            <a:avLst/>
          </a:prstGeom>
          <a:noFill/>
        </p:spPr>
      </p:pic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642918"/>
            <a:ext cx="5857916" cy="1143008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1214414" y="5500702"/>
            <a:ext cx="6215106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cs-CZ" sz="3200" b="1" dirty="0" smtClean="0"/>
              <a:t>Děkuji za pozornost</a:t>
            </a:r>
            <a:endParaRPr lang="cs-CZ" sz="3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285984" y="2143116"/>
            <a:ext cx="621510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Kontakt :</a:t>
            </a:r>
          </a:p>
          <a:p>
            <a:pPr algn="ctr"/>
            <a:r>
              <a:rPr lang="cs-CZ" sz="3200" b="1" dirty="0" smtClean="0"/>
              <a:t>Bohdan Škoda</a:t>
            </a:r>
          </a:p>
          <a:p>
            <a:pPr algn="ctr"/>
            <a:r>
              <a:rPr lang="cs-CZ" sz="3200" b="1" dirty="0" smtClean="0"/>
              <a:t>E-mail : </a:t>
            </a:r>
            <a:r>
              <a:rPr lang="cs-CZ" sz="3200" b="1" dirty="0" err="1" smtClean="0">
                <a:hlinkClick r:id="rId5"/>
              </a:rPr>
              <a:t>info</a:t>
            </a:r>
            <a:r>
              <a:rPr lang="cs-CZ" sz="3200" b="1" dirty="0" smtClean="0">
                <a:hlinkClick r:id="rId5"/>
              </a:rPr>
              <a:t>@</a:t>
            </a:r>
            <a:r>
              <a:rPr lang="cs-CZ" sz="3200" b="1" dirty="0" err="1" smtClean="0">
                <a:hlinkClick r:id="rId5"/>
              </a:rPr>
              <a:t>mimibazar.cz</a:t>
            </a:r>
            <a:endParaRPr lang="cs-CZ" sz="3200" b="1" dirty="0" smtClean="0"/>
          </a:p>
          <a:p>
            <a:pPr algn="ctr"/>
            <a:r>
              <a:rPr lang="cs-CZ" sz="3200" b="1" dirty="0" smtClean="0"/>
              <a:t>Tel. +420 608 757 157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Naše projekty</a:t>
            </a:r>
          </a:p>
        </p:txBody>
      </p: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928662" y="1285860"/>
            <a:ext cx="7000924" cy="5214974"/>
            <a:chOff x="1177" y="1296"/>
            <a:chExt cx="3336" cy="2715"/>
          </a:xfrm>
        </p:grpSpPr>
        <p:sp>
          <p:nvSpPr>
            <p:cNvPr id="7" name="Freeform 18"/>
            <p:cNvSpPr>
              <a:spLocks/>
            </p:cNvSpPr>
            <p:nvPr/>
          </p:nvSpPr>
          <p:spPr bwMode="gray">
            <a:xfrm rot="-794496">
              <a:off x="2989" y="1859"/>
              <a:ext cx="725" cy="20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003399">
                    <a:gamma/>
                    <a:tint val="0"/>
                    <a:invGamma/>
                  </a:srgbClr>
                </a:gs>
                <a:gs pos="100000">
                  <a:srgbClr val="003399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" name="Freeform 19"/>
            <p:cNvSpPr>
              <a:spLocks/>
            </p:cNvSpPr>
            <p:nvPr/>
          </p:nvSpPr>
          <p:spPr bwMode="gray">
            <a:xfrm rot="5461794">
              <a:off x="1859" y="1577"/>
              <a:ext cx="725" cy="20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006699">
                    <a:gamma/>
                    <a:tint val="0"/>
                    <a:invGamma/>
                  </a:srgbClr>
                </a:gs>
                <a:gs pos="100000">
                  <a:srgbClr val="006699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Freeform 20"/>
            <p:cNvSpPr>
              <a:spLocks/>
            </p:cNvSpPr>
            <p:nvPr/>
          </p:nvSpPr>
          <p:spPr bwMode="gray">
            <a:xfrm rot="-7471624">
              <a:off x="3024" y="614"/>
              <a:ext cx="725" cy="20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14"/>
                </a:cxn>
                <a:cxn ang="0">
                  <a:pos x="98" y="32"/>
                </a:cxn>
                <a:cxn ang="0">
                  <a:pos x="147" y="54"/>
                </a:cxn>
                <a:cxn ang="0">
                  <a:pos x="195" y="81"/>
                </a:cxn>
                <a:cxn ang="0">
                  <a:pos x="242" y="111"/>
                </a:cxn>
                <a:cxn ang="0">
                  <a:pos x="288" y="147"/>
                </a:cxn>
                <a:cxn ang="0">
                  <a:pos x="333" y="185"/>
                </a:cxn>
                <a:cxn ang="0">
                  <a:pos x="377" y="228"/>
                </a:cxn>
                <a:cxn ang="0">
                  <a:pos x="418" y="275"/>
                </a:cxn>
                <a:cxn ang="0">
                  <a:pos x="457" y="325"/>
                </a:cxn>
                <a:cxn ang="0">
                  <a:pos x="493" y="379"/>
                </a:cxn>
                <a:cxn ang="0">
                  <a:pos x="526" y="437"/>
                </a:cxn>
                <a:cxn ang="0">
                  <a:pos x="555" y="497"/>
                </a:cxn>
                <a:cxn ang="0">
                  <a:pos x="582" y="562"/>
                </a:cxn>
                <a:cxn ang="0">
                  <a:pos x="604" y="630"/>
                </a:cxn>
                <a:cxn ang="0">
                  <a:pos x="621" y="700"/>
                </a:cxn>
                <a:cxn ang="0">
                  <a:pos x="634" y="774"/>
                </a:cxn>
                <a:cxn ang="0">
                  <a:pos x="642" y="851"/>
                </a:cxn>
                <a:cxn ang="0">
                  <a:pos x="646" y="930"/>
                </a:cxn>
                <a:cxn ang="0">
                  <a:pos x="643" y="1011"/>
                </a:cxn>
                <a:cxn ang="0">
                  <a:pos x="636" y="1086"/>
                </a:cxn>
                <a:cxn ang="0">
                  <a:pos x="623" y="1160"/>
                </a:cxn>
                <a:cxn ang="0">
                  <a:pos x="607" y="1230"/>
                </a:cxn>
                <a:cxn ang="0">
                  <a:pos x="585" y="1297"/>
                </a:cxn>
                <a:cxn ang="0">
                  <a:pos x="561" y="1361"/>
                </a:cxn>
                <a:cxn ang="0">
                  <a:pos x="533" y="1421"/>
                </a:cxn>
                <a:cxn ang="0">
                  <a:pos x="500" y="1478"/>
                </a:cxn>
                <a:cxn ang="0">
                  <a:pos x="466" y="1532"/>
                </a:cxn>
                <a:cxn ang="0">
                  <a:pos x="428" y="1582"/>
                </a:cxn>
                <a:cxn ang="0">
                  <a:pos x="388" y="1627"/>
                </a:cxn>
                <a:cxn ang="0">
                  <a:pos x="345" y="1670"/>
                </a:cxn>
                <a:cxn ang="0">
                  <a:pos x="301" y="1709"/>
                </a:cxn>
                <a:cxn ang="0">
                  <a:pos x="254" y="1744"/>
                </a:cxn>
                <a:cxn ang="0">
                  <a:pos x="205" y="1776"/>
                </a:cxn>
                <a:cxn ang="0">
                  <a:pos x="156" y="1803"/>
                </a:cxn>
                <a:cxn ang="0">
                  <a:pos x="104" y="1826"/>
                </a:cxn>
                <a:cxn ang="0">
                  <a:pos x="53" y="1846"/>
                </a:cxn>
                <a:cxn ang="0">
                  <a:pos x="0" y="1861"/>
                </a:cxn>
                <a:cxn ang="0">
                  <a:pos x="0" y="0"/>
                </a:cxn>
              </a:cxnLst>
              <a:rect l="0" t="0" r="r" b="b"/>
              <a:pathLst>
                <a:path w="646" h="1861">
                  <a:moveTo>
                    <a:pt x="0" y="0"/>
                  </a:moveTo>
                  <a:lnTo>
                    <a:pt x="48" y="14"/>
                  </a:lnTo>
                  <a:lnTo>
                    <a:pt x="98" y="32"/>
                  </a:lnTo>
                  <a:lnTo>
                    <a:pt x="147" y="54"/>
                  </a:lnTo>
                  <a:lnTo>
                    <a:pt x="195" y="81"/>
                  </a:lnTo>
                  <a:lnTo>
                    <a:pt x="242" y="111"/>
                  </a:lnTo>
                  <a:lnTo>
                    <a:pt x="288" y="147"/>
                  </a:lnTo>
                  <a:lnTo>
                    <a:pt x="333" y="185"/>
                  </a:lnTo>
                  <a:lnTo>
                    <a:pt x="377" y="228"/>
                  </a:lnTo>
                  <a:lnTo>
                    <a:pt x="418" y="275"/>
                  </a:lnTo>
                  <a:lnTo>
                    <a:pt x="457" y="325"/>
                  </a:lnTo>
                  <a:lnTo>
                    <a:pt x="493" y="379"/>
                  </a:lnTo>
                  <a:lnTo>
                    <a:pt x="526" y="437"/>
                  </a:lnTo>
                  <a:lnTo>
                    <a:pt x="555" y="497"/>
                  </a:lnTo>
                  <a:lnTo>
                    <a:pt x="582" y="562"/>
                  </a:lnTo>
                  <a:lnTo>
                    <a:pt x="604" y="630"/>
                  </a:lnTo>
                  <a:lnTo>
                    <a:pt x="621" y="700"/>
                  </a:lnTo>
                  <a:lnTo>
                    <a:pt x="634" y="774"/>
                  </a:lnTo>
                  <a:lnTo>
                    <a:pt x="642" y="851"/>
                  </a:lnTo>
                  <a:lnTo>
                    <a:pt x="646" y="930"/>
                  </a:lnTo>
                  <a:lnTo>
                    <a:pt x="643" y="1011"/>
                  </a:lnTo>
                  <a:lnTo>
                    <a:pt x="636" y="1086"/>
                  </a:lnTo>
                  <a:lnTo>
                    <a:pt x="623" y="1160"/>
                  </a:lnTo>
                  <a:lnTo>
                    <a:pt x="607" y="1230"/>
                  </a:lnTo>
                  <a:lnTo>
                    <a:pt x="585" y="1297"/>
                  </a:lnTo>
                  <a:lnTo>
                    <a:pt x="561" y="1361"/>
                  </a:lnTo>
                  <a:lnTo>
                    <a:pt x="533" y="1421"/>
                  </a:lnTo>
                  <a:lnTo>
                    <a:pt x="500" y="1478"/>
                  </a:lnTo>
                  <a:lnTo>
                    <a:pt x="466" y="1532"/>
                  </a:lnTo>
                  <a:lnTo>
                    <a:pt x="428" y="1582"/>
                  </a:lnTo>
                  <a:lnTo>
                    <a:pt x="388" y="1627"/>
                  </a:lnTo>
                  <a:lnTo>
                    <a:pt x="345" y="1670"/>
                  </a:lnTo>
                  <a:lnTo>
                    <a:pt x="301" y="1709"/>
                  </a:lnTo>
                  <a:lnTo>
                    <a:pt x="254" y="1744"/>
                  </a:lnTo>
                  <a:lnTo>
                    <a:pt x="205" y="1776"/>
                  </a:lnTo>
                  <a:lnTo>
                    <a:pt x="156" y="1803"/>
                  </a:lnTo>
                  <a:lnTo>
                    <a:pt x="104" y="1826"/>
                  </a:lnTo>
                  <a:lnTo>
                    <a:pt x="53" y="1846"/>
                  </a:lnTo>
                  <a:lnTo>
                    <a:pt x="0" y="1861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008A00">
                    <a:gamma/>
                    <a:tint val="0"/>
                    <a:invGamma/>
                  </a:srgbClr>
                </a:gs>
                <a:gs pos="100000">
                  <a:srgbClr val="008A00"/>
                </a:gs>
              </a:gsLst>
              <a:lin ang="0" scaled="1"/>
            </a:gradFill>
            <a:ln w="635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grpSp>
          <p:nvGrpSpPr>
            <p:cNvPr id="12" name="Group 21"/>
            <p:cNvGrpSpPr>
              <a:grpSpLocks/>
            </p:cNvGrpSpPr>
            <p:nvPr/>
          </p:nvGrpSpPr>
          <p:grpSpPr bwMode="auto">
            <a:xfrm>
              <a:off x="1177" y="1440"/>
              <a:ext cx="3336" cy="2571"/>
              <a:chOff x="768" y="1104"/>
              <a:chExt cx="3984" cy="3072"/>
            </a:xfrm>
          </p:grpSpPr>
          <p:sp>
            <p:nvSpPr>
              <p:cNvPr id="21" name="Freeform 22"/>
              <p:cNvSpPr>
                <a:spLocks/>
              </p:cNvSpPr>
              <p:nvPr/>
            </p:nvSpPr>
            <p:spPr bwMode="gray">
              <a:xfrm>
                <a:off x="2784" y="1680"/>
                <a:ext cx="866" cy="24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14"/>
                  </a:cxn>
                  <a:cxn ang="0">
                    <a:pos x="98" y="32"/>
                  </a:cxn>
                  <a:cxn ang="0">
                    <a:pos x="147" y="54"/>
                  </a:cxn>
                  <a:cxn ang="0">
                    <a:pos x="195" y="81"/>
                  </a:cxn>
                  <a:cxn ang="0">
                    <a:pos x="242" y="111"/>
                  </a:cxn>
                  <a:cxn ang="0">
                    <a:pos x="288" y="147"/>
                  </a:cxn>
                  <a:cxn ang="0">
                    <a:pos x="333" y="185"/>
                  </a:cxn>
                  <a:cxn ang="0">
                    <a:pos x="377" y="228"/>
                  </a:cxn>
                  <a:cxn ang="0">
                    <a:pos x="418" y="275"/>
                  </a:cxn>
                  <a:cxn ang="0">
                    <a:pos x="457" y="325"/>
                  </a:cxn>
                  <a:cxn ang="0">
                    <a:pos x="493" y="379"/>
                  </a:cxn>
                  <a:cxn ang="0">
                    <a:pos x="526" y="437"/>
                  </a:cxn>
                  <a:cxn ang="0">
                    <a:pos x="555" y="497"/>
                  </a:cxn>
                  <a:cxn ang="0">
                    <a:pos x="582" y="562"/>
                  </a:cxn>
                  <a:cxn ang="0">
                    <a:pos x="604" y="630"/>
                  </a:cxn>
                  <a:cxn ang="0">
                    <a:pos x="621" y="700"/>
                  </a:cxn>
                  <a:cxn ang="0">
                    <a:pos x="634" y="774"/>
                  </a:cxn>
                  <a:cxn ang="0">
                    <a:pos x="642" y="851"/>
                  </a:cxn>
                  <a:cxn ang="0">
                    <a:pos x="646" y="930"/>
                  </a:cxn>
                  <a:cxn ang="0">
                    <a:pos x="643" y="1011"/>
                  </a:cxn>
                  <a:cxn ang="0">
                    <a:pos x="636" y="1086"/>
                  </a:cxn>
                  <a:cxn ang="0">
                    <a:pos x="623" y="1160"/>
                  </a:cxn>
                  <a:cxn ang="0">
                    <a:pos x="607" y="1230"/>
                  </a:cxn>
                  <a:cxn ang="0">
                    <a:pos x="585" y="1297"/>
                  </a:cxn>
                  <a:cxn ang="0">
                    <a:pos x="561" y="1361"/>
                  </a:cxn>
                  <a:cxn ang="0">
                    <a:pos x="533" y="1421"/>
                  </a:cxn>
                  <a:cxn ang="0">
                    <a:pos x="500" y="1478"/>
                  </a:cxn>
                  <a:cxn ang="0">
                    <a:pos x="466" y="1532"/>
                  </a:cxn>
                  <a:cxn ang="0">
                    <a:pos x="428" y="1582"/>
                  </a:cxn>
                  <a:cxn ang="0">
                    <a:pos x="388" y="1627"/>
                  </a:cxn>
                  <a:cxn ang="0">
                    <a:pos x="345" y="1670"/>
                  </a:cxn>
                  <a:cxn ang="0">
                    <a:pos x="301" y="1709"/>
                  </a:cxn>
                  <a:cxn ang="0">
                    <a:pos x="254" y="1744"/>
                  </a:cxn>
                  <a:cxn ang="0">
                    <a:pos x="205" y="1776"/>
                  </a:cxn>
                  <a:cxn ang="0">
                    <a:pos x="156" y="1803"/>
                  </a:cxn>
                  <a:cxn ang="0">
                    <a:pos x="104" y="1826"/>
                  </a:cxn>
                  <a:cxn ang="0">
                    <a:pos x="53" y="1846"/>
                  </a:cxn>
                  <a:cxn ang="0">
                    <a:pos x="0" y="1861"/>
                  </a:cxn>
                  <a:cxn ang="0">
                    <a:pos x="0" y="0"/>
                  </a:cxn>
                </a:cxnLst>
                <a:rect l="0" t="0" r="r" b="b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9BF8B"/>
                  </a:gs>
                </a:gsLst>
                <a:lin ang="0" scaled="1"/>
              </a:gradFill>
              <a:ln w="635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Freeform 23"/>
              <p:cNvSpPr>
                <a:spLocks/>
              </p:cNvSpPr>
              <p:nvPr/>
            </p:nvSpPr>
            <p:spPr bwMode="gray">
              <a:xfrm rot="6256290">
                <a:off x="1583" y="1153"/>
                <a:ext cx="866" cy="24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14"/>
                  </a:cxn>
                  <a:cxn ang="0">
                    <a:pos x="98" y="32"/>
                  </a:cxn>
                  <a:cxn ang="0">
                    <a:pos x="147" y="54"/>
                  </a:cxn>
                  <a:cxn ang="0">
                    <a:pos x="195" y="81"/>
                  </a:cxn>
                  <a:cxn ang="0">
                    <a:pos x="242" y="111"/>
                  </a:cxn>
                  <a:cxn ang="0">
                    <a:pos x="288" y="147"/>
                  </a:cxn>
                  <a:cxn ang="0">
                    <a:pos x="333" y="185"/>
                  </a:cxn>
                  <a:cxn ang="0">
                    <a:pos x="377" y="228"/>
                  </a:cxn>
                  <a:cxn ang="0">
                    <a:pos x="418" y="275"/>
                  </a:cxn>
                  <a:cxn ang="0">
                    <a:pos x="457" y="325"/>
                  </a:cxn>
                  <a:cxn ang="0">
                    <a:pos x="493" y="379"/>
                  </a:cxn>
                  <a:cxn ang="0">
                    <a:pos x="526" y="437"/>
                  </a:cxn>
                  <a:cxn ang="0">
                    <a:pos x="555" y="497"/>
                  </a:cxn>
                  <a:cxn ang="0">
                    <a:pos x="582" y="562"/>
                  </a:cxn>
                  <a:cxn ang="0">
                    <a:pos x="604" y="630"/>
                  </a:cxn>
                  <a:cxn ang="0">
                    <a:pos x="621" y="700"/>
                  </a:cxn>
                  <a:cxn ang="0">
                    <a:pos x="634" y="774"/>
                  </a:cxn>
                  <a:cxn ang="0">
                    <a:pos x="642" y="851"/>
                  </a:cxn>
                  <a:cxn ang="0">
                    <a:pos x="646" y="930"/>
                  </a:cxn>
                  <a:cxn ang="0">
                    <a:pos x="643" y="1011"/>
                  </a:cxn>
                  <a:cxn ang="0">
                    <a:pos x="636" y="1086"/>
                  </a:cxn>
                  <a:cxn ang="0">
                    <a:pos x="623" y="1160"/>
                  </a:cxn>
                  <a:cxn ang="0">
                    <a:pos x="607" y="1230"/>
                  </a:cxn>
                  <a:cxn ang="0">
                    <a:pos x="585" y="1297"/>
                  </a:cxn>
                  <a:cxn ang="0">
                    <a:pos x="561" y="1361"/>
                  </a:cxn>
                  <a:cxn ang="0">
                    <a:pos x="533" y="1421"/>
                  </a:cxn>
                  <a:cxn ang="0">
                    <a:pos x="500" y="1478"/>
                  </a:cxn>
                  <a:cxn ang="0">
                    <a:pos x="466" y="1532"/>
                  </a:cxn>
                  <a:cxn ang="0">
                    <a:pos x="428" y="1582"/>
                  </a:cxn>
                  <a:cxn ang="0">
                    <a:pos x="388" y="1627"/>
                  </a:cxn>
                  <a:cxn ang="0">
                    <a:pos x="345" y="1670"/>
                  </a:cxn>
                  <a:cxn ang="0">
                    <a:pos x="301" y="1709"/>
                  </a:cxn>
                  <a:cxn ang="0">
                    <a:pos x="254" y="1744"/>
                  </a:cxn>
                  <a:cxn ang="0">
                    <a:pos x="205" y="1776"/>
                  </a:cxn>
                  <a:cxn ang="0">
                    <a:pos x="156" y="1803"/>
                  </a:cxn>
                  <a:cxn ang="0">
                    <a:pos x="104" y="1826"/>
                  </a:cxn>
                  <a:cxn ang="0">
                    <a:pos x="53" y="1846"/>
                  </a:cxn>
                  <a:cxn ang="0">
                    <a:pos x="0" y="1861"/>
                  </a:cxn>
                  <a:cxn ang="0">
                    <a:pos x="0" y="0"/>
                  </a:cxn>
                </a:cxnLst>
                <a:rect l="0" t="0" r="r" b="b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9BF8B"/>
                  </a:gs>
                </a:gsLst>
                <a:lin ang="0" scaled="1"/>
              </a:gradFill>
              <a:ln w="635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Freeform 24"/>
              <p:cNvSpPr>
                <a:spLocks/>
              </p:cNvSpPr>
              <p:nvPr/>
            </p:nvSpPr>
            <p:spPr bwMode="gray">
              <a:xfrm rot="-6677128">
                <a:off x="3071" y="289"/>
                <a:ext cx="866" cy="249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8" y="14"/>
                  </a:cxn>
                  <a:cxn ang="0">
                    <a:pos x="98" y="32"/>
                  </a:cxn>
                  <a:cxn ang="0">
                    <a:pos x="147" y="54"/>
                  </a:cxn>
                  <a:cxn ang="0">
                    <a:pos x="195" y="81"/>
                  </a:cxn>
                  <a:cxn ang="0">
                    <a:pos x="242" y="111"/>
                  </a:cxn>
                  <a:cxn ang="0">
                    <a:pos x="288" y="147"/>
                  </a:cxn>
                  <a:cxn ang="0">
                    <a:pos x="333" y="185"/>
                  </a:cxn>
                  <a:cxn ang="0">
                    <a:pos x="377" y="228"/>
                  </a:cxn>
                  <a:cxn ang="0">
                    <a:pos x="418" y="275"/>
                  </a:cxn>
                  <a:cxn ang="0">
                    <a:pos x="457" y="325"/>
                  </a:cxn>
                  <a:cxn ang="0">
                    <a:pos x="493" y="379"/>
                  </a:cxn>
                  <a:cxn ang="0">
                    <a:pos x="526" y="437"/>
                  </a:cxn>
                  <a:cxn ang="0">
                    <a:pos x="555" y="497"/>
                  </a:cxn>
                  <a:cxn ang="0">
                    <a:pos x="582" y="562"/>
                  </a:cxn>
                  <a:cxn ang="0">
                    <a:pos x="604" y="630"/>
                  </a:cxn>
                  <a:cxn ang="0">
                    <a:pos x="621" y="700"/>
                  </a:cxn>
                  <a:cxn ang="0">
                    <a:pos x="634" y="774"/>
                  </a:cxn>
                  <a:cxn ang="0">
                    <a:pos x="642" y="851"/>
                  </a:cxn>
                  <a:cxn ang="0">
                    <a:pos x="646" y="930"/>
                  </a:cxn>
                  <a:cxn ang="0">
                    <a:pos x="643" y="1011"/>
                  </a:cxn>
                  <a:cxn ang="0">
                    <a:pos x="636" y="1086"/>
                  </a:cxn>
                  <a:cxn ang="0">
                    <a:pos x="623" y="1160"/>
                  </a:cxn>
                  <a:cxn ang="0">
                    <a:pos x="607" y="1230"/>
                  </a:cxn>
                  <a:cxn ang="0">
                    <a:pos x="585" y="1297"/>
                  </a:cxn>
                  <a:cxn ang="0">
                    <a:pos x="561" y="1361"/>
                  </a:cxn>
                  <a:cxn ang="0">
                    <a:pos x="533" y="1421"/>
                  </a:cxn>
                  <a:cxn ang="0">
                    <a:pos x="500" y="1478"/>
                  </a:cxn>
                  <a:cxn ang="0">
                    <a:pos x="466" y="1532"/>
                  </a:cxn>
                  <a:cxn ang="0">
                    <a:pos x="428" y="1582"/>
                  </a:cxn>
                  <a:cxn ang="0">
                    <a:pos x="388" y="1627"/>
                  </a:cxn>
                  <a:cxn ang="0">
                    <a:pos x="345" y="1670"/>
                  </a:cxn>
                  <a:cxn ang="0">
                    <a:pos x="301" y="1709"/>
                  </a:cxn>
                  <a:cxn ang="0">
                    <a:pos x="254" y="1744"/>
                  </a:cxn>
                  <a:cxn ang="0">
                    <a:pos x="205" y="1776"/>
                  </a:cxn>
                  <a:cxn ang="0">
                    <a:pos x="156" y="1803"/>
                  </a:cxn>
                  <a:cxn ang="0">
                    <a:pos x="104" y="1826"/>
                  </a:cxn>
                  <a:cxn ang="0">
                    <a:pos x="53" y="1846"/>
                  </a:cxn>
                  <a:cxn ang="0">
                    <a:pos x="0" y="1861"/>
                  </a:cxn>
                  <a:cxn ang="0">
                    <a:pos x="0" y="0"/>
                  </a:cxn>
                </a:cxnLst>
                <a:rect l="0" t="0" r="r" b="b"/>
                <a:pathLst>
                  <a:path w="646" h="1861">
                    <a:moveTo>
                      <a:pt x="0" y="0"/>
                    </a:moveTo>
                    <a:lnTo>
                      <a:pt x="48" y="14"/>
                    </a:lnTo>
                    <a:lnTo>
                      <a:pt x="98" y="32"/>
                    </a:lnTo>
                    <a:lnTo>
                      <a:pt x="147" y="54"/>
                    </a:lnTo>
                    <a:lnTo>
                      <a:pt x="195" y="81"/>
                    </a:lnTo>
                    <a:lnTo>
                      <a:pt x="242" y="111"/>
                    </a:lnTo>
                    <a:lnTo>
                      <a:pt x="288" y="147"/>
                    </a:lnTo>
                    <a:lnTo>
                      <a:pt x="333" y="185"/>
                    </a:lnTo>
                    <a:lnTo>
                      <a:pt x="377" y="228"/>
                    </a:lnTo>
                    <a:lnTo>
                      <a:pt x="418" y="275"/>
                    </a:lnTo>
                    <a:lnTo>
                      <a:pt x="457" y="325"/>
                    </a:lnTo>
                    <a:lnTo>
                      <a:pt x="493" y="379"/>
                    </a:lnTo>
                    <a:lnTo>
                      <a:pt x="526" y="437"/>
                    </a:lnTo>
                    <a:lnTo>
                      <a:pt x="555" y="497"/>
                    </a:lnTo>
                    <a:lnTo>
                      <a:pt x="582" y="562"/>
                    </a:lnTo>
                    <a:lnTo>
                      <a:pt x="604" y="630"/>
                    </a:lnTo>
                    <a:lnTo>
                      <a:pt x="621" y="700"/>
                    </a:lnTo>
                    <a:lnTo>
                      <a:pt x="634" y="774"/>
                    </a:lnTo>
                    <a:lnTo>
                      <a:pt x="642" y="851"/>
                    </a:lnTo>
                    <a:lnTo>
                      <a:pt x="646" y="930"/>
                    </a:lnTo>
                    <a:lnTo>
                      <a:pt x="643" y="1011"/>
                    </a:lnTo>
                    <a:lnTo>
                      <a:pt x="636" y="1086"/>
                    </a:lnTo>
                    <a:lnTo>
                      <a:pt x="623" y="1160"/>
                    </a:lnTo>
                    <a:lnTo>
                      <a:pt x="607" y="1230"/>
                    </a:lnTo>
                    <a:lnTo>
                      <a:pt x="585" y="1297"/>
                    </a:lnTo>
                    <a:lnTo>
                      <a:pt x="561" y="1361"/>
                    </a:lnTo>
                    <a:lnTo>
                      <a:pt x="533" y="1421"/>
                    </a:lnTo>
                    <a:lnTo>
                      <a:pt x="500" y="1478"/>
                    </a:lnTo>
                    <a:lnTo>
                      <a:pt x="466" y="1532"/>
                    </a:lnTo>
                    <a:lnTo>
                      <a:pt x="428" y="1582"/>
                    </a:lnTo>
                    <a:lnTo>
                      <a:pt x="388" y="1627"/>
                    </a:lnTo>
                    <a:lnTo>
                      <a:pt x="345" y="1670"/>
                    </a:lnTo>
                    <a:lnTo>
                      <a:pt x="301" y="1709"/>
                    </a:lnTo>
                    <a:lnTo>
                      <a:pt x="254" y="1744"/>
                    </a:lnTo>
                    <a:lnTo>
                      <a:pt x="205" y="1776"/>
                    </a:lnTo>
                    <a:lnTo>
                      <a:pt x="156" y="1803"/>
                    </a:lnTo>
                    <a:lnTo>
                      <a:pt x="104" y="1826"/>
                    </a:lnTo>
                    <a:lnTo>
                      <a:pt x="53" y="1846"/>
                    </a:lnTo>
                    <a:lnTo>
                      <a:pt x="0" y="1861"/>
                    </a:lnTo>
                    <a:lnTo>
                      <a:pt x="0" y="0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9BF8B"/>
                  </a:gs>
                </a:gsLst>
                <a:lin ang="0" scaled="1"/>
              </a:gradFill>
              <a:ln w="635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3" name="Group 25"/>
            <p:cNvGrpSpPr>
              <a:grpSpLocks/>
            </p:cNvGrpSpPr>
            <p:nvPr/>
          </p:nvGrpSpPr>
          <p:grpSpPr bwMode="auto">
            <a:xfrm>
              <a:off x="2543" y="1899"/>
              <a:ext cx="844" cy="843"/>
              <a:chOff x="2016" y="1920"/>
              <a:chExt cx="1680" cy="1680"/>
            </a:xfrm>
          </p:grpSpPr>
          <p:sp>
            <p:nvSpPr>
              <p:cNvPr id="19" name="Oval 2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14343"/>
                  </a:gs>
                  <a:gs pos="100000">
                    <a:srgbClr val="F14343">
                      <a:gamma/>
                      <a:shade val="60784"/>
                      <a:invGamma/>
                    </a:srgbClr>
                  </a:gs>
                </a:gsLst>
                <a:lin ang="5400000" scaled="1"/>
              </a:gradFill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" name="Freeform 27"/>
              <p:cNvSpPr>
                <a:spLocks/>
              </p:cNvSpPr>
              <p:nvPr/>
            </p:nvSpPr>
            <p:spPr bwMode="gray">
              <a:xfrm>
                <a:off x="2211" y="197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33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Text Box 28"/>
            <p:cNvSpPr txBox="1">
              <a:spLocks noChangeArrowheads="1"/>
            </p:cNvSpPr>
            <p:nvPr/>
          </p:nvSpPr>
          <p:spPr bwMode="gray">
            <a:xfrm>
              <a:off x="2607" y="2263"/>
              <a:ext cx="709" cy="24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cs-CZ" sz="2400" dirty="0" err="1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mimiweby</a:t>
              </a:r>
              <a:endPara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6" name="Text Box 29"/>
            <p:cNvSpPr txBox="1">
              <a:spLocks noChangeArrowheads="1"/>
            </p:cNvSpPr>
            <p:nvPr/>
          </p:nvSpPr>
          <p:spPr bwMode="auto">
            <a:xfrm>
              <a:off x="1454" y="2019"/>
              <a:ext cx="1018" cy="5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cs-CZ" sz="2000" dirty="0" smtClean="0">
                  <a:hlinkClick r:id="rId3"/>
                </a:rPr>
                <a:t>www.</a:t>
              </a:r>
              <a:r>
                <a:rPr lang="cs-CZ" sz="2000" dirty="0" err="1" smtClean="0">
                  <a:hlinkClick r:id="rId3"/>
                </a:rPr>
                <a:t>mimibazar.cz</a:t>
              </a:r>
              <a:endParaRPr lang="cs-CZ" sz="2000" dirty="0" smtClean="0"/>
            </a:p>
            <a:p>
              <a:pPr algn="r" eaLnBrk="0" hangingPunct="0"/>
              <a:r>
                <a:rPr lang="cs-CZ" sz="2000" dirty="0" smtClean="0">
                  <a:hlinkClick r:id="rId4"/>
                </a:rPr>
                <a:t>www.</a:t>
              </a:r>
              <a:r>
                <a:rPr lang="cs-CZ" sz="2000" dirty="0" err="1" smtClean="0">
                  <a:hlinkClick r:id="rId4"/>
                </a:rPr>
                <a:t>mimibazar.sk</a:t>
              </a:r>
              <a:endParaRPr lang="cs-CZ" sz="2000" dirty="0" smtClean="0"/>
            </a:p>
            <a:p>
              <a:pPr algn="r" eaLnBrk="0" hangingPunct="0"/>
              <a:endParaRPr lang="cs-CZ" sz="2000" dirty="0" smtClean="0"/>
            </a:p>
          </p:txBody>
        </p:sp>
        <p:sp>
          <p:nvSpPr>
            <p:cNvPr id="17" name="Text Box 30"/>
            <p:cNvSpPr txBox="1">
              <a:spLocks noChangeArrowheads="1"/>
            </p:cNvSpPr>
            <p:nvPr/>
          </p:nvSpPr>
          <p:spPr bwMode="auto">
            <a:xfrm>
              <a:off x="3347" y="1497"/>
              <a:ext cx="1000" cy="5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cs-CZ" sz="2000" dirty="0" smtClean="0">
                  <a:hlinkClick r:id="rId5"/>
                </a:rPr>
                <a:t>www.</a:t>
              </a:r>
              <a:r>
                <a:rPr lang="cs-CZ" sz="2000" dirty="0" err="1" smtClean="0">
                  <a:hlinkClick r:id="rId5"/>
                </a:rPr>
                <a:t>mimishop.cz</a:t>
              </a:r>
              <a:endParaRPr lang="cs-CZ" sz="2000" dirty="0" smtClean="0"/>
            </a:p>
            <a:p>
              <a:pPr eaLnBrk="0" hangingPunct="0"/>
              <a:r>
                <a:rPr lang="cs-CZ" sz="2000" dirty="0" smtClean="0">
                  <a:hlinkClick r:id="rId6"/>
                </a:rPr>
                <a:t>www.</a:t>
              </a:r>
              <a:r>
                <a:rPr lang="cs-CZ" sz="2000" dirty="0" err="1" smtClean="0">
                  <a:hlinkClick r:id="rId6"/>
                </a:rPr>
                <a:t>mimishop.sk</a:t>
              </a:r>
              <a:endParaRPr lang="cs-CZ" sz="2000" dirty="0" smtClean="0"/>
            </a:p>
            <a:p>
              <a:pPr eaLnBrk="0" hangingPunct="0"/>
              <a:endParaRPr lang="cs-CZ" sz="2000" dirty="0" smtClean="0"/>
            </a:p>
          </p:txBody>
        </p:sp>
        <p:sp>
          <p:nvSpPr>
            <p:cNvPr id="18" name="Text Box 31"/>
            <p:cNvSpPr txBox="1">
              <a:spLocks noChangeArrowheads="1"/>
            </p:cNvSpPr>
            <p:nvPr/>
          </p:nvSpPr>
          <p:spPr bwMode="auto">
            <a:xfrm>
              <a:off x="2317" y="3104"/>
              <a:ext cx="1119" cy="52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eaLnBrk="0" hangingPunct="0"/>
              <a:r>
                <a:rPr lang="cs-CZ" sz="2000" dirty="0" smtClean="0">
                  <a:hlinkClick r:id="rId7"/>
                </a:rPr>
                <a:t>www.</a:t>
              </a:r>
              <a:r>
                <a:rPr lang="cs-CZ" sz="2000" dirty="0" err="1" smtClean="0">
                  <a:hlinkClick r:id="rId7"/>
                </a:rPr>
                <a:t>mimiaukce.cz</a:t>
              </a:r>
              <a:endParaRPr lang="cs-CZ" sz="2000" dirty="0" smtClean="0"/>
            </a:p>
            <a:p>
              <a:pPr algn="r" eaLnBrk="0" hangingPunct="0">
                <a:buFont typeface="Arial" pitchFamily="34" charset="0"/>
                <a:buChar char="•"/>
              </a:pPr>
              <a:r>
                <a:rPr lang="cs-CZ" sz="2000" dirty="0" smtClean="0">
                  <a:hlinkClick r:id="rId8"/>
                </a:rPr>
                <a:t>www.</a:t>
              </a:r>
              <a:r>
                <a:rPr lang="cs-CZ" sz="2000" dirty="0" err="1" smtClean="0">
                  <a:hlinkClick r:id="rId8"/>
                </a:rPr>
                <a:t>mimiaukcie.sk</a:t>
              </a:r>
              <a:endParaRPr lang="cs-CZ" sz="2000" dirty="0" smtClean="0"/>
            </a:p>
            <a:p>
              <a:pPr algn="r" eaLnBrk="0" hangingPunct="0"/>
              <a:endParaRPr lang="cs-CZ" sz="20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 „</a:t>
            </a:r>
            <a:r>
              <a:rPr lang="cs-CZ" b="1" dirty="0" err="1" smtClean="0"/>
              <a:t>mimiwebů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stránek 20.11.2004</a:t>
            </a:r>
          </a:p>
          <a:p>
            <a:r>
              <a:rPr lang="cs-CZ" dirty="0" smtClean="0"/>
              <a:t>Od 10.4.2005 – slovenská mutace stránek</a:t>
            </a:r>
          </a:p>
          <a:p>
            <a:r>
              <a:rPr lang="cs-CZ" dirty="0" smtClean="0"/>
              <a:t>23.11.2005 – spuštění provozu </a:t>
            </a:r>
            <a:r>
              <a:rPr lang="cs-CZ" dirty="0" err="1" smtClean="0"/>
              <a:t>mimishop.cz</a:t>
            </a:r>
            <a:endParaRPr lang="cs-CZ" dirty="0" smtClean="0"/>
          </a:p>
          <a:p>
            <a:r>
              <a:rPr lang="cs-CZ" dirty="0" smtClean="0"/>
              <a:t>4.7.2006 – zahájení provozu </a:t>
            </a:r>
            <a:r>
              <a:rPr lang="cs-CZ" dirty="0" err="1" smtClean="0"/>
              <a:t>mimiaukcí</a:t>
            </a:r>
            <a:endParaRPr lang="cs-CZ" dirty="0" smtClean="0"/>
          </a:p>
          <a:p>
            <a:r>
              <a:rPr lang="cs-CZ" dirty="0" smtClean="0"/>
              <a:t>31.8.2006 – spuštění slovenských </a:t>
            </a:r>
            <a:r>
              <a:rPr lang="cs-CZ" dirty="0" err="1" smtClean="0"/>
              <a:t>mimiaukcí</a:t>
            </a:r>
            <a:endParaRPr lang="cs-CZ" dirty="0" smtClean="0"/>
          </a:p>
          <a:p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Nevytahujem</a:t>
            </a: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se, </a:t>
            </a:r>
            <a:r>
              <a:rPr kumimoji="0" lang="cs-CZ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rostem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latin typeface="+mj-lt"/>
                <a:ea typeface="+mj-ea"/>
                <a:cs typeface="+mj-cs"/>
              </a:rPr>
              <a:t>a</a:t>
            </a:r>
            <a:r>
              <a:rPr lang="cs-CZ" dirty="0" smtClean="0">
                <a:latin typeface="+mj-lt"/>
                <a:ea typeface="+mj-ea"/>
                <a:cs typeface="+mj-cs"/>
              </a:rPr>
              <a:t>neb trocha statistiky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Graf 1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Nevytahujem</a:t>
            </a: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se, </a:t>
            </a:r>
            <a:r>
              <a:rPr kumimoji="0" lang="cs-CZ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rostem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>
                <a:latin typeface="+mj-lt"/>
                <a:ea typeface="+mj-ea"/>
                <a:cs typeface="+mj-cs"/>
              </a:rPr>
              <a:t>a</a:t>
            </a:r>
            <a:r>
              <a:rPr lang="cs-CZ" dirty="0" smtClean="0">
                <a:latin typeface="+mj-lt"/>
                <a:ea typeface="+mj-ea"/>
                <a:cs typeface="+mj-cs"/>
              </a:rPr>
              <a:t>neb trocha statistiky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Graf 11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latin typeface="+mj-lt"/>
                <a:ea typeface="+mj-ea"/>
                <a:cs typeface="+mj-cs"/>
              </a:rPr>
              <a:t>Statistika pod drobnohledem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noProof="0" dirty="0" smtClean="0">
                <a:latin typeface="+mj-lt"/>
                <a:ea typeface="+mj-ea"/>
                <a:cs typeface="+mj-cs"/>
                <a:hlinkClick r:id="rId3"/>
              </a:rPr>
              <a:t>www.</a:t>
            </a:r>
            <a:r>
              <a:rPr lang="cs-CZ" noProof="0" dirty="0" err="1" smtClean="0">
                <a:latin typeface="+mj-lt"/>
                <a:ea typeface="+mj-ea"/>
                <a:cs typeface="+mj-cs"/>
                <a:hlinkClick r:id="rId3"/>
              </a:rPr>
              <a:t>mimibazar.cz</a:t>
            </a:r>
            <a:r>
              <a:rPr lang="cs-CZ" noProof="0" dirty="0" smtClean="0">
                <a:latin typeface="+mj-lt"/>
                <a:ea typeface="+mj-ea"/>
                <a:cs typeface="+mj-cs"/>
              </a:rPr>
              <a:t> - Září 2008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1643050"/>
            <a:ext cx="8131072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4.751.466 	návštěvníků</a:t>
            </a:r>
          </a:p>
          <a:p>
            <a:r>
              <a:rPr lang="cs-CZ" sz="2400" dirty="0" smtClean="0"/>
              <a:t>637.371 	absolutně jedinečných návštěvníků</a:t>
            </a:r>
          </a:p>
          <a:p>
            <a:r>
              <a:rPr lang="cs-CZ" sz="2400" dirty="0" smtClean="0"/>
              <a:t>140.022.203 	zobrazených stránek</a:t>
            </a:r>
          </a:p>
          <a:p>
            <a:r>
              <a:rPr lang="cs-CZ" sz="2400" dirty="0" smtClean="0"/>
              <a:t>29,47 		průměrný počet zhlédnutých</a:t>
            </a:r>
            <a:br>
              <a:rPr lang="cs-CZ" sz="2400" dirty="0" smtClean="0"/>
            </a:br>
            <a:r>
              <a:rPr lang="cs-CZ" sz="2400" dirty="0" smtClean="0"/>
              <a:t>		stránek uživatelem za jednu návštěvu</a:t>
            </a:r>
          </a:p>
          <a:p>
            <a:r>
              <a:rPr lang="cs-CZ" sz="2400" dirty="0" smtClean="0"/>
              <a:t>00:17:02 	strávená doba na stránkách </a:t>
            </a:r>
          </a:p>
          <a:p>
            <a:r>
              <a:rPr lang="cs-CZ" sz="2400" dirty="0" smtClean="0"/>
              <a:t>14,90% 	poměr návratů</a:t>
            </a:r>
          </a:p>
          <a:p>
            <a:r>
              <a:rPr lang="cs-CZ" sz="2400" dirty="0" smtClean="0"/>
              <a:t>9,27% 		nových návštěvníků </a:t>
            </a:r>
          </a:p>
          <a:p>
            <a:endParaRPr lang="cs-CZ" sz="2400" dirty="0"/>
          </a:p>
          <a:p>
            <a:pPr algn="r"/>
            <a:r>
              <a:rPr lang="cs-CZ" sz="2400" dirty="0" smtClean="0"/>
              <a:t>Zdroj : </a:t>
            </a:r>
            <a:r>
              <a:rPr lang="cs-CZ" sz="2400" dirty="0" err="1" smtClean="0"/>
              <a:t>google</a:t>
            </a:r>
            <a:r>
              <a:rPr lang="cs-CZ" sz="2400" dirty="0" smtClean="0"/>
              <a:t> </a:t>
            </a:r>
            <a:r>
              <a:rPr lang="cs-CZ" sz="2400" dirty="0" err="1" smtClean="0"/>
              <a:t>analytics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latin typeface="+mj-lt"/>
                <a:ea typeface="+mj-ea"/>
                <a:cs typeface="+mj-cs"/>
              </a:rPr>
              <a:t>Definice uživatele </a:t>
            </a:r>
            <a:r>
              <a:rPr lang="cs-CZ" sz="3200" b="1" dirty="0" smtClean="0">
                <a:latin typeface="+mj-lt"/>
                <a:ea typeface="+mj-ea"/>
                <a:cs typeface="+mj-cs"/>
              </a:rPr>
              <a:t>stránek www.</a:t>
            </a:r>
            <a:r>
              <a:rPr lang="cs-CZ" sz="3200" b="1" dirty="0" err="1" smtClean="0">
                <a:latin typeface="+mj-lt"/>
                <a:ea typeface="+mj-ea"/>
                <a:cs typeface="+mj-cs"/>
              </a:rPr>
              <a:t>mimibazar.cz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14348" y="1643050"/>
            <a:ext cx="729674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Cílová skupina</a:t>
            </a:r>
          </a:p>
          <a:p>
            <a:pPr>
              <a:buFontTx/>
              <a:buChar char="-"/>
            </a:pPr>
            <a:r>
              <a:rPr lang="cs-CZ" sz="2400" dirty="0" smtClean="0"/>
              <a:t> výhradní </a:t>
            </a:r>
            <a:r>
              <a:rPr lang="cs-CZ" sz="2400" dirty="0"/>
              <a:t>zaměření na ženy, </a:t>
            </a:r>
            <a:r>
              <a:rPr lang="cs-CZ" sz="2400" dirty="0" err="1"/>
              <a:t>ženy</a:t>
            </a:r>
            <a:r>
              <a:rPr lang="cs-CZ" sz="2400" dirty="0"/>
              <a:t> matky 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věk 20 </a:t>
            </a:r>
            <a:r>
              <a:rPr lang="cs-CZ" sz="2400" dirty="0"/>
              <a:t>– 40let </a:t>
            </a:r>
            <a:r>
              <a:rPr lang="cs-CZ" sz="2400" dirty="0" smtClean="0"/>
              <a:t>, dítě nebo více dětí</a:t>
            </a:r>
          </a:p>
          <a:p>
            <a:pPr>
              <a:buFontTx/>
              <a:buChar char="-"/>
            </a:pPr>
            <a:r>
              <a:rPr lang="cs-CZ" sz="2400" dirty="0" smtClean="0"/>
              <a:t> výrazná dominance </a:t>
            </a:r>
            <a:r>
              <a:rPr lang="cs-CZ" sz="2400" dirty="0"/>
              <a:t>žen </a:t>
            </a:r>
            <a:r>
              <a:rPr lang="cs-CZ" sz="2400" dirty="0" smtClean="0"/>
              <a:t>- 92</a:t>
            </a:r>
            <a:r>
              <a:rPr lang="cs-CZ" sz="2400" dirty="0"/>
              <a:t>% z veškerých </a:t>
            </a:r>
            <a:endParaRPr lang="cs-CZ" sz="2400" dirty="0" smtClean="0"/>
          </a:p>
          <a:p>
            <a:r>
              <a:rPr lang="cs-CZ" sz="2400" dirty="0"/>
              <a:t> </a:t>
            </a:r>
            <a:r>
              <a:rPr lang="cs-CZ" sz="2400" dirty="0" smtClean="0"/>
              <a:t> návštěvníků</a:t>
            </a:r>
            <a:r>
              <a:rPr lang="cs-CZ" sz="2400" dirty="0" smtClean="0"/>
              <a:t>.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 počet vracejících uživatelů je více než 91%</a:t>
            </a:r>
          </a:p>
          <a:p>
            <a:pPr>
              <a:buFontTx/>
              <a:buChar char="-"/>
            </a:pPr>
            <a:r>
              <a:rPr lang="cs-CZ" sz="2400" dirty="0" smtClean="0"/>
              <a:t> 37% uživatelů se na stránky za poslední měsíc vrátilo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více než 200x</a:t>
            </a:r>
          </a:p>
          <a:p>
            <a:endParaRPr lang="cs-CZ" sz="2400" dirty="0"/>
          </a:p>
          <a:p>
            <a:r>
              <a:rPr lang="cs-CZ" sz="2400" dirty="0" smtClean="0"/>
              <a:t>Výsledky těchto statistik ukazují na velmi silnou a věrnou 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omunitu uživatelů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latin typeface="+mj-lt"/>
                <a:ea typeface="+mj-ea"/>
                <a:cs typeface="+mj-cs"/>
              </a:rPr>
              <a:t>Co hledají </a:t>
            </a:r>
            <a:r>
              <a:rPr lang="cs-CZ" sz="3200" b="1" dirty="0" smtClean="0">
                <a:latin typeface="+mj-lt"/>
                <a:ea typeface="+mj-ea"/>
                <a:cs typeface="+mj-cs"/>
              </a:rPr>
              <a:t>naši uživatelé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57158" y="1428736"/>
            <a:ext cx="876124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Mimibazar</a:t>
            </a:r>
            <a:r>
              <a:rPr lang="cs-CZ" sz="2400" dirty="0" smtClean="0"/>
              <a:t> již není jen prodejním serverem, stal se webem </a:t>
            </a:r>
          </a:p>
          <a:p>
            <a:r>
              <a:rPr lang="cs-CZ" sz="2400" dirty="0" smtClean="0"/>
              <a:t>komunitním</a:t>
            </a:r>
          </a:p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Uživatelé zde najdou i jiné informace :</a:t>
            </a:r>
          </a:p>
          <a:p>
            <a:pPr>
              <a:buFontTx/>
              <a:buChar char="-"/>
            </a:pPr>
            <a:r>
              <a:rPr lang="cs-CZ" sz="2400" dirty="0" smtClean="0"/>
              <a:t> diskuse</a:t>
            </a:r>
          </a:p>
          <a:p>
            <a:pPr>
              <a:buFontTx/>
              <a:buChar char="-"/>
            </a:pPr>
            <a:r>
              <a:rPr lang="cs-CZ" sz="2400" dirty="0" smtClean="0"/>
              <a:t> recepty </a:t>
            </a:r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zábava, vtipy</a:t>
            </a:r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různě zaměřené cílové skupiny podle zájmů</a:t>
            </a:r>
          </a:p>
          <a:p>
            <a:pPr lvl="1"/>
            <a:r>
              <a:rPr lang="cs-CZ" sz="2400" dirty="0" smtClean="0"/>
              <a:t> (</a:t>
            </a:r>
            <a:r>
              <a:rPr lang="cs-CZ" sz="2400" dirty="0" err="1" smtClean="0"/>
              <a:t>scrapbook</a:t>
            </a:r>
            <a:r>
              <a:rPr lang="cs-CZ" sz="2400" dirty="0" smtClean="0"/>
              <a:t>, bydlení, mazlíčci, módní trendy)</a:t>
            </a:r>
          </a:p>
          <a:p>
            <a:pPr>
              <a:buFontTx/>
              <a:buChar char="-"/>
            </a:pPr>
            <a:r>
              <a:rPr lang="cs-CZ" sz="2400" dirty="0"/>
              <a:t> </a:t>
            </a:r>
            <a:r>
              <a:rPr lang="cs-CZ" sz="2400" dirty="0" smtClean="0"/>
              <a:t>existence více </a:t>
            </a:r>
            <a:r>
              <a:rPr lang="cs-CZ" sz="2400" dirty="0" err="1" smtClean="0"/>
              <a:t>tématických</a:t>
            </a:r>
            <a:r>
              <a:rPr lang="cs-CZ" sz="2400" dirty="0" smtClean="0"/>
              <a:t> částí rozšiřuje i cílovou skupinu uživatelů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Bohdan\Desktop\Bez názvu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72557"/>
            <a:ext cx="3000396" cy="585443"/>
          </a:xfrm>
          <a:prstGeom prst="rect">
            <a:avLst/>
          </a:prstGeom>
          <a:noFill/>
        </p:spPr>
      </p:pic>
      <p:sp>
        <p:nvSpPr>
          <p:cNvPr id="15" name="TextovéPole 14"/>
          <p:cNvSpPr txBox="1"/>
          <p:nvPr/>
        </p:nvSpPr>
        <p:spPr>
          <a:xfrm>
            <a:off x="2928894" y="6396335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 smtClean="0"/>
              <a:t>Poslouchat ženy se vyplatí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6215082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3200" b="1" dirty="0" smtClean="0">
                <a:latin typeface="+mj-lt"/>
                <a:ea typeface="+mj-ea"/>
                <a:cs typeface="+mj-cs"/>
              </a:rPr>
              <a:t>Výhoda uživatelů žen</a:t>
            </a:r>
            <a:endParaRPr kumimoji="0" lang="cs-CZ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285852" y="1428736"/>
            <a:ext cx="702846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3200" dirty="0" smtClean="0"/>
              <a:t> Věrnost </a:t>
            </a:r>
          </a:p>
          <a:p>
            <a:pPr>
              <a:buFontTx/>
              <a:buChar char="-"/>
            </a:pPr>
            <a:r>
              <a:rPr lang="cs-CZ" sz="3200" dirty="0" smtClean="0"/>
              <a:t> Vyšší věrohodnost</a:t>
            </a:r>
          </a:p>
          <a:p>
            <a:pPr>
              <a:buFontTx/>
              <a:buChar char="-"/>
            </a:pPr>
            <a:r>
              <a:rPr lang="cs-CZ" sz="3200" dirty="0" smtClean="0"/>
              <a:t> Loajalita ke stránkám</a:t>
            </a:r>
          </a:p>
          <a:p>
            <a:pPr>
              <a:buFontTx/>
              <a:buChar char="-"/>
            </a:pPr>
            <a:r>
              <a:rPr lang="cs-CZ" sz="3200" dirty="0" smtClean="0"/>
              <a:t> Větší tolerance</a:t>
            </a:r>
          </a:p>
          <a:p>
            <a:pPr>
              <a:buFontTx/>
              <a:buChar char="-"/>
            </a:pPr>
            <a:r>
              <a:rPr lang="cs-CZ" sz="3200" dirty="0" smtClean="0"/>
              <a:t> Předávání informací mezi další uživatele</a:t>
            </a:r>
          </a:p>
          <a:p>
            <a:pPr>
              <a:buFontTx/>
              <a:buChar char="-"/>
            </a:pPr>
            <a:r>
              <a:rPr lang="cs-CZ" sz="3200" dirty="0" smtClean="0"/>
              <a:t> Aktivní účast na rozvoji stránek</a:t>
            </a:r>
          </a:p>
          <a:p>
            <a:pPr>
              <a:buFontTx/>
              <a:buChar char="-"/>
            </a:pPr>
            <a:r>
              <a:rPr lang="cs-CZ" sz="3200" dirty="0" smtClean="0"/>
              <a:t> </a:t>
            </a:r>
            <a:r>
              <a:rPr lang="cs-CZ" sz="3200" dirty="0" smtClean="0"/>
              <a:t>Asistence pracovníkům podpory</a:t>
            </a:r>
            <a:endParaRPr lang="cs-CZ" sz="3200" dirty="0" smtClean="0"/>
          </a:p>
          <a:p>
            <a:pPr>
              <a:buFontTx/>
              <a:buChar char="-"/>
            </a:pPr>
            <a:r>
              <a:rPr lang="cs-CZ" sz="3200" dirty="0" smtClean="0"/>
              <a:t> Využití potenciálu - seberealizace</a:t>
            </a:r>
          </a:p>
          <a:p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308</Words>
  <Application>Microsoft Office PowerPoint</Application>
  <PresentationFormat>Předvádění na obrazovce (4:3)</PresentationFormat>
  <Paragraphs>97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Snímek 1</vt:lpstr>
      <vt:lpstr>Snímek 2</vt:lpstr>
      <vt:lpstr>Historie „mimiwebů“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Bohdan</dc:creator>
  <cp:lastModifiedBy>Bohdan</cp:lastModifiedBy>
  <cp:revision>26</cp:revision>
  <dcterms:created xsi:type="dcterms:W3CDTF">2008-10-14T20:09:35Z</dcterms:created>
  <dcterms:modified xsi:type="dcterms:W3CDTF">2008-10-16T06:38:36Z</dcterms:modified>
</cp:coreProperties>
</file>