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7" r:id="rId2"/>
    <p:sldId id="320" r:id="rId3"/>
    <p:sldId id="442" r:id="rId4"/>
    <p:sldId id="869" r:id="rId5"/>
    <p:sldId id="562" r:id="rId6"/>
    <p:sldId id="461" r:id="rId7"/>
    <p:sldId id="871" r:id="rId8"/>
    <p:sldId id="716" r:id="rId9"/>
    <p:sldId id="610" r:id="rId10"/>
    <p:sldId id="895" r:id="rId11"/>
    <p:sldId id="305" r:id="rId12"/>
    <p:sldId id="894" r:id="rId13"/>
    <p:sldId id="907" r:id="rId14"/>
    <p:sldId id="913" r:id="rId15"/>
    <p:sldId id="844" r:id="rId16"/>
    <p:sldId id="831" r:id="rId17"/>
    <p:sldId id="832" r:id="rId18"/>
    <p:sldId id="914" r:id="rId19"/>
    <p:sldId id="513" r:id="rId20"/>
    <p:sldId id="893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5541" autoAdjust="0"/>
  </p:normalViewPr>
  <p:slideViewPr>
    <p:cSldViewPr>
      <p:cViewPr varScale="1">
        <p:scale>
          <a:sx n="93" d="100"/>
          <a:sy n="93" d="100"/>
        </p:scale>
        <p:origin x="-2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7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78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BEC35-FF54-40D9-A3DC-CF00117C5BE3}" type="datetimeFigureOut">
              <a:rPr lang="cs-CZ" smtClean="0"/>
              <a:pPr/>
              <a:t>26.5.2010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04922-EAAA-4FE3-A516-5BE5826E098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BDA71-8274-4FCB-9D0B-55358FCCE411}" type="datetimeFigureOut">
              <a:rPr lang="cs-CZ" smtClean="0"/>
              <a:pPr/>
              <a:t>26.5.2010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C5E82-F696-4851-BBA9-3C5957F4695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cs-CZ" i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C5E82-F696-4851-BBA9-3C5957F46950}" type="slidenum">
              <a:rPr lang="cs-CZ" smtClean="0"/>
              <a:pPr/>
              <a:t>1</a:t>
            </a:fld>
            <a:endParaRPr lang="cs-C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C5E82-F696-4851-BBA9-3C5957F46950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C5E82-F696-4851-BBA9-3C5957F46950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C5E82-F696-4851-BBA9-3C5957F46950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C5E82-F696-4851-BBA9-3C5957F46950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C5E82-F696-4851-BBA9-3C5957F46950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C5E82-F696-4851-BBA9-3C5957F46950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C5E82-F696-4851-BBA9-3C5957F46950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C5E82-F696-4851-BBA9-3C5957F46950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50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B2BC5E-8EA2-4D9F-ABC7-3B889684DEE6}" type="slidenum">
              <a:rPr lang="cs-CZ" smtClean="0">
                <a:latin typeface="Tahoma" pitchFamily="34" charset="0"/>
              </a:rPr>
              <a:pPr/>
              <a:t>18</a:t>
            </a:fld>
            <a:endParaRPr lang="cs-CZ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C5E82-F696-4851-BBA9-3C5957F46950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EEAB65-3895-4C99-8BB1-65924FE00C9F}" type="slidenum">
              <a:rPr lang="en-US"/>
              <a:pPr/>
              <a:t>2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C5E82-F696-4851-BBA9-3C5957F46950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93BCFE-E560-4491-AC56-13F6F3C41105}" type="slidenum">
              <a:rPr lang="en-US"/>
              <a:pPr/>
              <a:t>3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93BCFE-E560-4491-AC56-13F6F3C41105}" type="slidenum">
              <a:rPr lang="en-US"/>
              <a:pPr/>
              <a:t>4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C5E82-F696-4851-BBA9-3C5957F46950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C5E82-F696-4851-BBA9-3C5957F46950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C5E82-F696-4851-BBA9-3C5957F46950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C5E82-F696-4851-BBA9-3C5957F46950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C5E82-F696-4851-BBA9-3C5957F46950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2DA12AB-9C0F-401E-953A-A7DBDECA04F3}" type="datetimeFigureOut">
              <a:rPr lang="cs-CZ" smtClean="0"/>
              <a:pPr/>
              <a:t>26.5.2010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2F1FA25-1C9F-4022-9330-BFC2D4A997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12AB-9C0F-401E-953A-A7DBDECA04F3}" type="datetimeFigureOut">
              <a:rPr lang="cs-CZ" smtClean="0"/>
              <a:pPr/>
              <a:t>26.5.2010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FA25-1C9F-4022-9330-BFC2D4A997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12AB-9C0F-401E-953A-A7DBDECA04F3}" type="datetimeFigureOut">
              <a:rPr lang="cs-CZ" smtClean="0"/>
              <a:pPr/>
              <a:t>26.5.2010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FA25-1C9F-4022-9330-BFC2D4A997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2DA12AB-9C0F-401E-953A-A7DBDECA04F3}" type="datetimeFigureOut">
              <a:rPr lang="cs-CZ" smtClean="0"/>
              <a:pPr/>
              <a:t>26.5.2010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2F1FA25-1C9F-4022-9330-BFC2D4A9971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2DA12AB-9C0F-401E-953A-A7DBDECA04F3}" type="datetimeFigureOut">
              <a:rPr lang="cs-CZ" smtClean="0"/>
              <a:pPr/>
              <a:t>26.5.2010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2F1FA25-1C9F-4022-9330-BFC2D4A997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12AB-9C0F-401E-953A-A7DBDECA04F3}" type="datetimeFigureOut">
              <a:rPr lang="cs-CZ" smtClean="0"/>
              <a:pPr/>
              <a:t>26.5.2010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FA25-1C9F-4022-9330-BFC2D4A9971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12AB-9C0F-401E-953A-A7DBDECA04F3}" type="datetimeFigureOut">
              <a:rPr lang="cs-CZ" smtClean="0"/>
              <a:pPr/>
              <a:t>26.5.2010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FA25-1C9F-4022-9330-BFC2D4A9971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2DA12AB-9C0F-401E-953A-A7DBDECA04F3}" type="datetimeFigureOut">
              <a:rPr lang="cs-CZ" smtClean="0"/>
              <a:pPr/>
              <a:t>26.5.2010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2F1FA25-1C9F-4022-9330-BFC2D4A9971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12AB-9C0F-401E-953A-A7DBDECA04F3}" type="datetimeFigureOut">
              <a:rPr lang="cs-CZ" smtClean="0"/>
              <a:pPr/>
              <a:t>26.5.2010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FA25-1C9F-4022-9330-BFC2D4A997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2DA12AB-9C0F-401E-953A-A7DBDECA04F3}" type="datetimeFigureOut">
              <a:rPr lang="cs-CZ" smtClean="0"/>
              <a:pPr/>
              <a:t>26.5.2010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2F1FA25-1C9F-4022-9330-BFC2D4A9971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2DA12AB-9C0F-401E-953A-A7DBDECA04F3}" type="datetimeFigureOut">
              <a:rPr lang="cs-CZ" smtClean="0"/>
              <a:pPr/>
              <a:t>26.5.2010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2F1FA25-1C9F-4022-9330-BFC2D4A9971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2DA12AB-9C0F-401E-953A-A7DBDECA04F3}" type="datetimeFigureOut">
              <a:rPr lang="cs-CZ" smtClean="0"/>
              <a:pPr/>
              <a:t>26.5.2010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2F1FA25-1C9F-4022-9330-BFC2D4A9971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imgres?imgurl=http://upload.wikimedia.org/wikipedia/commons/a/af/Question_mark.png&amp;imgrefurl=http://cs.wikipedia.org/wiki/Soubor:Question_mark.png&amp;usg=__FWLTzOIKjchHs8GzRbSG9k1HkJA=&amp;h=946&amp;w=749&amp;sz=38&amp;hl=cs&amp;start=73&amp;um=1&amp;itbs=1&amp;tbnid=3Lpzl-tv_JW51M:&amp;tbnh=148&amp;tbnw=117&amp;prev=/images?q=picture+question+mark&amp;start=60&amp;um=1&amp;hl=cs&amp;sa=N&amp;rlz=1T4DVXA_enCZ315CZ315&amp;ndsp=20&amp;tbs=isch:1" TargetMode="External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imgres?imgurl=http://www.mommie2be.com/userfiles/ht_Childrens_Tylenol_090924_mn.jpg&amp;imgrefurl=http://www.mommie2be.com/mommietips_Results.php?pageNum_WADAeditcontent=1&amp;totalRows_WADAeditcontent=65&amp;S_SubSubject=&amp;Search.x=0&amp;Search.y=0&amp;usg=__pB2FzNeVY4JdcdIOvlAqV9YJ15w=&amp;h=240&amp;w=320&amp;sz=17&amp;hl=cs&amp;start=31&amp;um=1&amp;itbs=1&amp;tbnid=0IibhmkU8o7RlM:&amp;tbnh=89&amp;tbnw=118&amp;prev=/images?q=Children's+Tylenol+picture&amp;start=20&amp;um=1&amp;hl=cs&amp;sa=N&amp;rlz=1T4DVXA_enCZ315CZ315&amp;ndsp=20&amp;tbs=isch:1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www.google.cz/imgres?imgurl=http://www.operationstech.com/images/clients/nestle_logo1.gif&amp;imgrefurl=http://www.operationstech.com/images/clients/&amp;usg=__J-v7GjZVy42RC9qmfakmaVvC1hk=&amp;h=218&amp;w=218&amp;sz=8&amp;hl=cs&amp;start=18&amp;um=1&amp;itbs=1&amp;tbnid=gSQ8EnfYYeCqDM:&amp;tbnh=107&amp;tbnw=107&amp;prev=/images?q=nestle+logo&amp;um=1&amp;hl=cs&amp;sa=X&amp;rlz=1T4DVXA_enCZ315CZ315&amp;tbs=isch:1" TargetMode="External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http://www.google.cz/imgres?imgurl=http://www.porse.cz/clanky_nahled/Internet%20Explorer%209%20ke%20sta%C5%BEen%C3%AD.jpg&amp;imgrefurl=http://www.porse.cz/Magazin/Internet_Explorer_9_ke_stazeni.html&amp;usg=__Pz7uwJLGSWy9W8FeOgjLGFFQO2c=&amp;h=300&amp;w=300&amp;sz=36&amp;hl=cs&amp;start=60&amp;um=1&amp;itbs=1&amp;tbnid=K4WFkBNOCt-2hM:&amp;tbnh=116&amp;tbnw=116&amp;prev=/images?q=picture+internet&amp;start=54&amp;um=1&amp;hl=cs&amp;sa=N&amp;rlz=1T4DVXA_enCZ315CZ315&amp;ndsp=18&amp;tbs=isch:1" TargetMode="External"/><Relationship Id="rId7" Type="http://schemas.openxmlformats.org/officeDocument/2006/relationships/hyperlink" Target="http://www.google.cz/imgres?imgurl=http://www.benesovnpl.cz/files/vyveska/5-generaci--zen.jpg&amp;imgrefurl=http://www.benesovnpl.cz/?archiv=1&amp;page=aktuality&amp;od%5bm%5d=1&amp;od%5by%5d=2007&amp;do%5bm%5d=5&amp;do%5by%5d=2009&amp;usg=__SoNPPTaZPyKCcqykJEqMTDDLMhY=&amp;h=600&amp;w=800&amp;sz=172&amp;hl=cs&amp;start=158&amp;um=1&amp;itbs=1&amp;tbnid=V_ffT-dQGk50pM:&amp;tbnh=107&amp;tbnw=143&amp;prev=/images?q=obrazek+zen&amp;start=140&amp;um=1&amp;hl=cs&amp;sa=N&amp;rlz=1T4DVXA_enCZ315CZ315&amp;ndsp=20&amp;tbs=isch: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hyperlink" Target="http://www.google.cz/imgres?imgurl=http://www.pcproblem.co.uk/images/internet_user.gif&amp;imgrefurl=http://pctuning.tyden.cz/component/content/article/1-aktualni-zpravy/14244-internet-nej-zdrojem-informaci&amp;usg=__4ffh4RWduF06ExtxXR14YCmBZvY=&amp;h=309&amp;w=390&amp;sz=17&amp;hl=cs&amp;start=169&amp;um=1&amp;itbs=1&amp;tbnid=ZAPJtXW6ZQu8BM:&amp;tbnh=97&amp;tbnw=123&amp;prev=/images?q=picture+internet&amp;start=162&amp;um=1&amp;hl=cs&amp;sa=N&amp;rlz=1T4DVXA_enCZ315CZ315&amp;ndsp=18&amp;tbs=isch:1" TargetMode="Externa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imgres?imgurl=http://www.pcproblem.co.uk/images/internet_user.gif&amp;imgrefurl=http://pctuning.tyden.cz/component/content/article/1-aktualni-zpravy/14244-internet-nej-zdrojem-informaci&amp;usg=__4ffh4RWduF06ExtxXR14YCmBZvY=&amp;h=309&amp;w=390&amp;sz=17&amp;hl=cs&amp;start=169&amp;um=1&amp;itbs=1&amp;tbnid=ZAPJtXW6ZQu8BM:&amp;tbnh=97&amp;tbnw=123&amp;prev=/images?q=picture+internet&amp;start=162&amp;um=1&amp;hl=cs&amp;sa=N&amp;rlz=1T4DVXA_enCZ315CZ315&amp;ndsp=18&amp;tbs=isch:1" TargetMode="External"/><Relationship Id="rId3" Type="http://schemas.openxmlformats.org/officeDocument/2006/relationships/hyperlink" Target="http://www.znamylekar.cz/" TargetMode="External"/><Relationship Id="rId7" Type="http://schemas.openxmlformats.org/officeDocument/2006/relationships/image" Target="../media/image29.jpe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imgres?imgurl=http://www.porse.cz/clanky_nahled/Internet%20Explorer%209%20ke%20sta%C5%BEen%C3%AD.jpg&amp;imgrefurl=http://www.porse.cz/Magazin/Internet_Explorer_9_ke_stazeni.html&amp;usg=__Pz7uwJLGSWy9W8FeOgjLGFFQO2c=&amp;h=300&amp;w=300&amp;sz=36&amp;hl=cs&amp;start=60&amp;um=1&amp;itbs=1&amp;tbnid=K4WFkBNOCt-2hM:&amp;tbnh=116&amp;tbnw=116&amp;prev=/images?q=picture+internet&amp;start=54&amp;um=1&amp;hl=cs&amp;sa=N&amp;rlz=1T4DVXA_enCZ315CZ315&amp;ndsp=18&amp;tbs=isch:1" TargetMode="External"/><Relationship Id="rId11" Type="http://schemas.openxmlformats.org/officeDocument/2006/relationships/image" Target="../media/image34.jpeg"/><Relationship Id="rId5" Type="http://schemas.openxmlformats.org/officeDocument/2006/relationships/image" Target="../media/image32.jpeg"/><Relationship Id="rId10" Type="http://schemas.openxmlformats.org/officeDocument/2006/relationships/image" Target="../media/image33.gif"/><Relationship Id="rId4" Type="http://schemas.openxmlformats.org/officeDocument/2006/relationships/hyperlink" Target="http://www.google.cz/imgres?imgurl=http://spravy.pozri.sk/obrazok-spravy/Internet-pred-sexom-by-uprednostnilo-49---zien-/InternetTcom&amp;imgrefurl=http://linkuj.cz/?id=show&amp;viewnr=4&amp;typ=0&amp;par=69475&amp;usg=__fcPZyG3ok6M-LNrWpuGrHusNSyk=&amp;h=300&amp;w=296&amp;sz=13&amp;hl=cs&amp;start=50&amp;um=1&amp;itbs=1&amp;tbnid=1hozIxVwNCfFbM:&amp;tbnh=116&amp;tbnw=114&amp;prev=/images?q=picture+internet&amp;start=36&amp;um=1&amp;hl=cs&amp;sa=N&amp;rlz=1T4DVXA_enCZ315CZ315&amp;ndsp=18&amp;tbs=isch:1" TargetMode="External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hyperlink" Target="http://www.google.cz/imgres?imgurl=http://sunboar.files.wordpress.com/2006/11/brand-values.jpg&amp;imgrefurl=http://gemssty.com/2006/11/18/global-most-valuable-brands/&amp;usg=__XIJGxZ2ckz-UGBsNbC0BhrxWD-0=&amp;h=367&amp;w=425&amp;sz=130&amp;hl=cs&amp;start=1&amp;um=1&amp;itbs=1&amp;tbnid=PQOsVaGPgq-zdM:&amp;tbnh=109&amp;tbnw=126&amp;prev=/images?q=brand+value+picture&amp;um=1&amp;hl=cs&amp;sa=X&amp;rlz=1T4DVXA_enCZ315CZ315&amp;tbs=isch:1" TargetMode="External"/><Relationship Id="rId7" Type="http://schemas.openxmlformats.org/officeDocument/2006/relationships/hyperlink" Target="http://www.google.cz/imgres?imgurl=http://www.home-based-internet-marketing-information.com/wp-content/uploads/2009/12/coca_cola_50.gif&amp;imgrefurl=http://www.home-based-internet-marketing-information.com/brand-valuation-how-do-you-evaluate-a-brand.html&amp;usg=__wew3sk6u3xMp7ZCzSEhQl6H335U=&amp;h=459&amp;w=468&amp;sz=54&amp;hl=cs&amp;start=160&amp;um=1&amp;itbs=1&amp;tbnid=SML1ht5KVic0KM:&amp;tbnh=126&amp;tbnw=128&amp;prev=/images?q=brand+value+picture&amp;start=140&amp;um=1&amp;hl=cs&amp;sa=N&amp;rlz=1T4DVXA_enCZ315CZ315&amp;ndsp=20&amp;tbs=isch: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hyperlink" Target="http://www.google.cz/imgres?imgurl=http://www.masternewmedia.org/images/Advertising-metrics-online-top-brands-ad-performances-brand-value-id648973.jpg&amp;imgrefurl=http://www.masternewmedia.org/online-advertising-performance-and-roi-the-changing-value-of-online-ad-impressions/&amp;usg=__yPJSiiNhDEPmwhwr7gmkFY9_ozo=&amp;h=291&amp;w=350&amp;sz=40&amp;hl=cs&amp;start=19&amp;um=1&amp;itbs=1&amp;tbnid=siAlMwCjip4cLM:&amp;tbnh=100&amp;tbnw=120&amp;prev=/images?q=brand+value+picture&amp;um=1&amp;hl=cs&amp;sa=X&amp;rlz=1T4DVXA_enCZ315CZ315&amp;tbs=isch:1" TargetMode="Externa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imgres?imgurl=http://ethisphere.com/wp-content/uploads/2009/11/brand-power.jpg&amp;imgrefurl=http://ethisphere.com/the-magazine/&amp;usg=__Vu9ZyCUnB41RnatXml-JaACO60A=&amp;h=364&amp;w=342&amp;sz=84&amp;hl=cs&amp;start=121&amp;um=1&amp;itbs=1&amp;tbnid=jbbEesd2Mme93M:&amp;tbnh=121&amp;tbnw=114&amp;prev=/images?q=picture+of+brand&amp;start=108&amp;um=1&amp;hl=cs&amp;sa=N&amp;rlz=1T4DVXA_enCZ315CZ315&amp;ndsp=18&amp;tbs=isch: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hyperlink" Target="http://www.google.cz/imgres?imgurl=http://www.ourbrandiscrisismovie.com/OurBrand.jpg&amp;imgrefurl=http://www.ourbrandiscrisismovie.com/&amp;usg=__j8qVKGJ0yTMFVYemsc_0V6EiiGE=&amp;h=570&amp;w=452&amp;sz=99&amp;hl=cs&amp;start=16&amp;um=1&amp;itbs=1&amp;tbnid=kWvp3ZC6R22uYM:&amp;tbnh=134&amp;tbnw=106&amp;prev=/images?q=picture+of+brand&amp;um=1&amp;hl=cs&amp;sa=N&amp;rlz=1T4DVXA_enCZ315CZ315&amp;ndsp=18&amp;tbs=isch:1" TargetMode="Externa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imgres?imgurl=http://www.mtsacsbdc.com/web/images/article/1/109-247.jpg&amp;imgrefurl=http://www.mtsacsbdc.com/web/index.php?module=article&amp;view=47&amp;usg=__nwg9pIpko8kue9fiodQQSQ5vJVY=&amp;h=383&amp;w=289&amp;sz=53&amp;hl=cs&amp;start=14&amp;um=1&amp;itbs=1&amp;tbnid=RIAcAoi0fdus7M:&amp;tbnh=123&amp;tbnw=93&amp;prev=/images?q=picture+Steve+Jobs&amp;um=1&amp;hl=cs&amp;sa=X&amp;rlz=1T4DVXA_enCZ315CZ315&amp;tbs=isch:1" TargetMode="External"/><Relationship Id="rId3" Type="http://schemas.openxmlformats.org/officeDocument/2006/relationships/hyperlink" Target="http://www.youtube.com/watch?v=qjxacrSCYRE" TargetMode="External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imgres?imgurl=http://oslik.files.wordpress.com/2008/11/jobs_iphone_macworld_expo_2007.jpg&amp;imgrefurl=http://oslik.wordpress.com/2008/11/06/steve-jobs-zachovejte-si-dychtivost-zachovejte-si-posetilost/&amp;usg=__jSpWWG82mOqpcOmzD2cJ1vvgnlU=&amp;h=432&amp;w=486&amp;sz=30&amp;hl=cs&amp;start=3&amp;um=1&amp;itbs=1&amp;tbnid=pV-f5WEfGndA0M:&amp;tbnh=115&amp;tbnw=129&amp;prev=/images?q=picture+Steve+Jobs&amp;um=1&amp;hl=cs&amp;sa=X&amp;rlz=1T4DVXA_enCZ315CZ315&amp;tbs=isch:1" TargetMode="External"/><Relationship Id="rId5" Type="http://schemas.openxmlformats.org/officeDocument/2006/relationships/image" Target="../media/image42.jpeg"/><Relationship Id="rId4" Type="http://schemas.openxmlformats.org/officeDocument/2006/relationships/hyperlink" Target="http://www.google.cz/imgres?imgurl=http://mtblistit.files.wordpress.com/2009/10/steve-jobs1.jpg&amp;imgrefurl=http://mtblistit.wordpress.com/2009/10/11/steve-jobs-ten-commandments/&amp;usg=__AjKHSCvelY26KJ1T_yJ7ua5k1Oc=&amp;h=400&amp;w=400&amp;sz=102&amp;hl=cs&amp;start=1&amp;um=1&amp;itbs=1&amp;tbnid=cbhC_UWLCu59IM:&amp;tbnh=124&amp;tbnw=124&amp;prev=/images?q=picture+Steve+Jobs&amp;um=1&amp;hl=cs&amp;sa=X&amp;rlz=1T4DVXA_enCZ315CZ315&amp;tbs=isch:1" TargetMode="External"/><Relationship Id="rId9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imgres?imgurl=http://www.kennardconsulting.com/kc/media/questionsAndAnswers.jpg&amp;imgrefurl=http://www.kennardconsulting.com/kc/questionsAndAnswers.jsf&amp;usg=__k5TJoX-9Hkgxn0VGrsffhzjIX-U=&amp;h=447&amp;w=300&amp;sz=24&amp;hl=cs&amp;start=1&amp;um=1&amp;itbs=1&amp;tbnid=OHWdYFXrOGrJlM:&amp;tbnh=127&amp;tbnw=85&amp;prev=/images%3Fq%3Dpicture%2Bof%2Bquestions%2Band%2Banswers%26um%3D1%26hl%3Dcs%26sa%3DX%26rlz%3D1T4DVXA_enCZ315CZ315%26tbs%3Disch:1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hyperlink" Target="http://www.google.cz/imgres?imgurl=http://static-p3.fotolia.com/jpg/00/08/36/48/400_F_8364857_qkV7k8iK8Ree1ArYZlpjjiXR7YAUmtQS.jpg&amp;imgrefurl=http://www.fotolia.com/id/8364857&amp;usg=__TbU3G-EVpLmuHibvQGuazokOQ9I=&amp;h=400&amp;w=400&amp;sz=26&amp;hl=cs&amp;start=67&amp;um=1&amp;itbs=1&amp;tbnid=3F5F9iVYXCzh3M:&amp;tbnh=124&amp;tbnw=124&amp;prev=/images%3Fq%3Dpicture%2Bof%2Bquestions%2Band%2Banswers%26start%3D60%26um%3D1%26hl%3Dcs%26sa%3DN%26rlz%3D1T4DVXA_enCZ315CZ315%26ndsp%3D20%26tbs%3Disch:1" TargetMode="Externa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hyperinzerce.cz/x-cz/inz/2950/2950116-casopis-vlasta-8.jpg" TargetMode="External"/><Relationship Id="rId13" Type="http://schemas.openxmlformats.org/officeDocument/2006/relationships/image" Target="../media/image8.jpeg"/><Relationship Id="rId3" Type="http://schemas.openxmlformats.org/officeDocument/2006/relationships/hyperlink" Target="http://www.google.cz/imgres?imgurl=http://www.adam.cz/img/200503192217_africka_televize.jpg&amp;imgrefurl=http://www.adam.cz/clanek-2005031901-zvlastni-pani-na-hlidani.html&amp;usg=__u3rer1RXgEDAXST4BCAdgqPt_Fw=&amp;h=400&amp;w=364&amp;sz=31&amp;hl=cs&amp;start=6&amp;um=1&amp;itbs=1&amp;tbnid=KDTzbNts68Xq8M:&amp;tbnh=124&amp;tbnw=113&amp;prev=/images?q=obrazek+televize&amp;um=1&amp;hl=cs&amp;sa=N&amp;rlz=1T4DVXA_enCZ315CZ315&amp;ndsp=18&amp;tbs=isch:1" TargetMode="External"/><Relationship Id="rId7" Type="http://schemas.openxmlformats.org/officeDocument/2006/relationships/image" Target="../media/image5.jpeg"/><Relationship Id="rId12" Type="http://schemas.openxmlformats.org/officeDocument/2006/relationships/hyperlink" Target="http://www.google.cz/imgres?imgurl=http://kultura.praha-mesto.cz/zdroj.aspx?typ=5&amp;id=49683&amp;sh=-64890689&amp;imgrefurl=http://kultura.praha-mesto.cz/(oo1y4g45y4ftfl203y0pqw45)/default.aspx?id=74122&amp;ido=3353&amp;sh=-1190107176&amp;Css=no&amp;usg=__SSw9_cCl41ylAZpdpbiQ4IzbDZ4=&amp;h=449&amp;w=600&amp;sz=128&amp;hl=cs&amp;start=9&amp;um=1&amp;itbs=1&amp;tbnid=W_lLtULjux_osM:&amp;tbnh=101&amp;tbnw=135&amp;prev=/images?q=obrazek+historicke+reklamy&amp;um=1&amp;hl=cs&amp;sa=G&amp;rlz=1T4DVXA_enCZ315CZ315&amp;tbs=isch:1" TargetMode="External"/><Relationship Id="rId1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6" Type="http://schemas.openxmlformats.org/officeDocument/2006/relationships/hyperlink" Target="http://www.google.cz/imgres?imgurl=http://www.austrade.gov.au/Images/useruploadedimages/1349/Landing-Consumer.jpg&amp;imgrefurl=http://www.austrade.gov.au/Home/Consumer-Goods/default.aspx&amp;usg=__uodX4MtuYSZblqw_65qnc2PfYcg=&amp;h=268&amp;w=369&amp;sz=30&amp;hl=cs&amp;start=15&amp;um=1&amp;itbs=1&amp;tbnid=r11kFs-OIVsknM:&amp;tbnh=89&amp;tbnw=122&amp;prev=/images?q=picture+of+consumer&amp;um=1&amp;hl=cs&amp;sa=N&amp;rlz=1T4DVXA_enCZ315CZ315&amp;ndsp=18&amp;tbs=isch: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imgres?imgurl=http://knihovna.fsv.cuni.cz/download/img/aktuality/11-Bez-2.jpg&amp;imgrefurl=http://knihovna.fsv.cuni.cz/Aktuality/Digitalni-knihovna/&amp;usg=__Tun12L4rIPqlkiQh-JaybAqHf4E=&amp;h=1197&amp;w=2233&amp;sz=330&amp;hl=cs&amp;start=12&amp;um=1&amp;itbs=1&amp;tbnid=T0zRwXwYnWl-_M:&amp;tbnh=80&amp;tbnw=150&amp;prev=/images?q=obrazek+novin&amp;um=1&amp;hl=cs&amp;sa=X&amp;rlz=1T4DVXA_enCZ315CZ315&amp;tbs=isch:1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10" Type="http://schemas.openxmlformats.org/officeDocument/2006/relationships/hyperlink" Target="http://www.google.cz/imgres?imgurl=http://www.mkuh.cz/images/historie3.jpg&amp;imgrefurl=http://www.mkuh.cz/index.php?id=hist2&amp;usg=__WsGo4LE0iEXF2wYjGGIA4lcifQE=&amp;h=306&amp;w=445&amp;sz=30&amp;hl=cs&amp;start=1&amp;um=1&amp;itbs=1&amp;tbnid=Qw3M-JGsEosN0M:&amp;tbnh=87&amp;tbnw=127&amp;prev=/images?q=obrazek+historicke+kino&amp;um=1&amp;hl=cs&amp;sa=N&amp;rlz=1T4DVXA_enCZ315CZ315&amp;ndsp=18&amp;tbs=isch:1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6.jpeg"/><Relationship Id="rId14" Type="http://schemas.openxmlformats.org/officeDocument/2006/relationships/hyperlink" Target="http://www.google.cz/imgres?imgurl=http://eartheasy.com/blog/wp-content/uploads/2009/03/consumer.jpg&amp;imgrefurl=http://www.eartheasy.com/blog/2009/03/consumer-culture-is-no-accident/&amp;usg=__1m_trxuiKHazwDuCOzFVwNs3_gI=&amp;h=300&amp;w=400&amp;sz=28&amp;hl=cs&amp;start=24&amp;um=1&amp;itbs=1&amp;tbnid=1XQ-IFcE3O9hvM:&amp;tbnh=93&amp;tbnw=124&amp;prev=/images?q=picture+of+consumer&amp;start=18&amp;um=1&amp;hl=cs&amp;sa=N&amp;rlz=1T4DVXA_enCZ315CZ315&amp;ndsp=18&amp;tbs=isch: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3qltEtl7H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NhPgUcjGQAw&amp;NR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openxmlformats.org/officeDocument/2006/relationships/hyperlink" Target="http://www.google.cz/imgres?imgurl=http://www.clker.com/cliparts/2/7/d/5/1247117411176075605Symbol_thumbs_up.svg.hi.png&amp;imgrefurl=http://www.clker.com/clipart-29226.html&amp;usg=__8NEhcAmOqualY3ABIxAKWQ8feNg=&amp;h=600&amp;w=486&amp;sz=27&amp;hl=cs&amp;start=29&amp;um=1&amp;itbs=1&amp;tbnid=wOb46tXFhMxoBM:&amp;tbnh=135&amp;tbnw=109&amp;prev=/images?q=picture+of+thumbs+up&amp;start=18&amp;um=1&amp;hl=cs&amp;sa=N&amp;rlz=1T4DVXA_enCZ315CZ315&amp;ndsp=18&amp;tbs=isch: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www.google.cz/imgres?imgurl=http://upload.wikimedia.org/wikipedia/commons/thumb/8/84/Symbol_thumbs_down.svg/463px-Symbol_thumbs_down.svg.png&amp;imgrefurl=http://commons.wikimedia.org/wiki/File:Symbol_thumbs_down.svg&amp;usg=__9iBaJmWG9R11ZzkZCA06EQBCTxw=&amp;h=599&amp;w=463&amp;sz=19&amp;hl=cs&amp;start=8&amp;um=1&amp;itbs=1&amp;tbnid=kGSB69WEasSvzM:&amp;tbnh=135&amp;tbnw=104&amp;prev=/images?q=picture+of+thumbs+down&amp;um=1&amp;hl=cs&amp;rlz=1T4DVXA_enCZ315CZ315&amp;tbs=isch:1" TargetMode="Externa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9.jpeg"/><Relationship Id="rId7" Type="http://schemas.openxmlformats.org/officeDocument/2006/relationships/hyperlink" Target="http://www.google.cz/imgres?imgurl=http://upload.wikimedia.org/wikipedia/commons/thumb/8/84/Symbol_thumbs_down.svg/463px-Symbol_thumbs_down.svg.png&amp;imgrefurl=http://commons.wikimedia.org/wiki/File:Symbol_thumbs_down.svg&amp;usg=__9iBaJmWG9R11ZzkZCA06EQBCTxw=&amp;h=599&amp;w=463&amp;sz=19&amp;hl=cs&amp;start=8&amp;um=1&amp;itbs=1&amp;tbnid=kGSB69WEasSvzM:&amp;tbnh=135&amp;tbnw=104&amp;prev=/images?q=picture+of+thumbs+down&amp;um=1&amp;hl=cs&amp;rlz=1T4DVXA_enCZ315CZ315&amp;tbs=isch: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5YGc4zOqozo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www.flickr.com/photos/kathika/2896542294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bcchicage.com/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28860" y="3143248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 jednotě je síla </a:t>
            </a:r>
            <a:br>
              <a:rPr lang="cs-CZ" dirty="0" smtClean="0"/>
            </a:br>
            <a:r>
              <a:rPr lang="cs-CZ" dirty="0" smtClean="0"/>
              <a:t>aneb </a:t>
            </a:r>
            <a:br>
              <a:rPr lang="cs-CZ" dirty="0" smtClean="0"/>
            </a:br>
            <a:r>
              <a:rPr lang="cs-CZ" dirty="0" smtClean="0"/>
              <a:t>Když se zákazníci spojují ve smečku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00298" y="5000636"/>
            <a:ext cx="6172200" cy="1371600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Jana Budíková</a:t>
            </a:r>
            <a:endParaRPr lang="en-US" dirty="0" smtClean="0"/>
          </a:p>
          <a:p>
            <a:r>
              <a:rPr lang="en-US" dirty="0" smtClean="0"/>
              <a:t>27.5.2010</a:t>
            </a:r>
            <a:endParaRPr lang="cs-CZ" dirty="0"/>
          </a:p>
        </p:txBody>
      </p:sp>
      <p:pic>
        <p:nvPicPr>
          <p:cNvPr id="5" name="Obrázek 4" descr="Angrymob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000108"/>
            <a:ext cx="478634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Jednou to může potkat i vás…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57158" y="1785926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800" b="1" dirty="0" smtClean="0"/>
              <a:t>FMCG příklady roku 2010 (USA):</a:t>
            </a:r>
          </a:p>
          <a:p>
            <a:pPr>
              <a:buNone/>
            </a:pPr>
            <a:endParaRPr lang="en-US" sz="1800" dirty="0" smtClean="0"/>
          </a:p>
          <a:p>
            <a:r>
              <a:rPr lang="cs-CZ" sz="1800" b="1" dirty="0" err="1" smtClean="0"/>
              <a:t>Procter</a:t>
            </a:r>
            <a:r>
              <a:rPr lang="cs-CZ" sz="1800" b="1" dirty="0" smtClean="0"/>
              <a:t> </a:t>
            </a:r>
            <a:r>
              <a:rPr lang="en-US" sz="1800" b="1" dirty="0" smtClean="0"/>
              <a:t>&amp; Gamble</a:t>
            </a:r>
            <a:r>
              <a:rPr lang="cs-CZ" sz="1800" b="1" dirty="0" smtClean="0"/>
              <a:t> </a:t>
            </a:r>
            <a:r>
              <a:rPr lang="cs-CZ" sz="1800" dirty="0" smtClean="0"/>
              <a:t>–</a:t>
            </a:r>
            <a:r>
              <a:rPr lang="en-US" sz="1800" dirty="0" smtClean="0"/>
              <a:t> </a:t>
            </a:r>
            <a:r>
              <a:rPr lang="cs-CZ" sz="1800" dirty="0" smtClean="0"/>
              <a:t>vyrážky z </a:t>
            </a:r>
            <a:r>
              <a:rPr lang="en-US" sz="1800" dirty="0" smtClean="0"/>
              <a:t>Pampers Dry Max</a:t>
            </a:r>
            <a:r>
              <a:rPr lang="cs-CZ" sz="1800" dirty="0" smtClean="0"/>
              <a:t> 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b="1" dirty="0" smtClean="0"/>
              <a:t>Nestle</a:t>
            </a:r>
            <a:r>
              <a:rPr lang="en-US" sz="1800" dirty="0" smtClean="0"/>
              <a:t> – </a:t>
            </a:r>
            <a:r>
              <a:rPr lang="cs-CZ" sz="1800" dirty="0" smtClean="0"/>
              <a:t>zesměšnění loga v reakci na aféru palmový olej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b="1" dirty="0" smtClean="0"/>
              <a:t>Johnson &amp; Johnson </a:t>
            </a:r>
            <a:r>
              <a:rPr lang="cs-CZ" sz="1800" dirty="0" smtClean="0"/>
              <a:t>– stažení léků pro děti (</a:t>
            </a:r>
            <a:r>
              <a:rPr lang="cs-CZ" sz="1800" dirty="0" err="1" smtClean="0"/>
              <a:t>Tylenol</a:t>
            </a:r>
            <a:r>
              <a:rPr lang="cs-CZ" sz="1800" dirty="0" smtClean="0"/>
              <a:t>,…)</a:t>
            </a:r>
          </a:p>
          <a:p>
            <a:endParaRPr lang="cs-CZ" sz="1800" dirty="0" smtClean="0"/>
          </a:p>
          <a:p>
            <a:r>
              <a:rPr lang="cs-CZ" sz="1800" b="1" dirty="0" smtClean="0"/>
              <a:t>??? Vaše firma ???</a:t>
            </a:r>
            <a:endParaRPr lang="cs-CZ" sz="1800" b="1" dirty="0"/>
          </a:p>
        </p:txBody>
      </p:sp>
      <p:pic>
        <p:nvPicPr>
          <p:cNvPr id="4" name="Obrázek 3" descr="http://adage.com/images/bin/image/small/pampers-drymax-050510.jpg?127308184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57166"/>
            <a:ext cx="1785950" cy="235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0" name="Picture 2" descr="http://t0.gstatic.com/images?q=tbn:gSQ8EnfYYeCqDM:http://www.operationstech.com/images/clients/nestle_logo1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2733663"/>
            <a:ext cx="1357322" cy="1357323"/>
          </a:xfrm>
          <a:prstGeom prst="rect">
            <a:avLst/>
          </a:prstGeom>
          <a:noFill/>
        </p:spPr>
      </p:pic>
      <p:pic>
        <p:nvPicPr>
          <p:cNvPr id="119812" name="Picture 4" descr="http://t3.gstatic.com/images?q=tbn:0IibhmkU8o7RlM:http://www.mommie2be.com/userfiles/ht_Childrens_Tylenol_090924_mn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4359666"/>
            <a:ext cx="1500198" cy="1131505"/>
          </a:xfrm>
          <a:prstGeom prst="rect">
            <a:avLst/>
          </a:prstGeom>
          <a:noFill/>
        </p:spPr>
      </p:pic>
      <p:pic>
        <p:nvPicPr>
          <p:cNvPr id="119814" name="Picture 6" descr="http://t3.gstatic.com/images?q=tbn:3Lpzl-tv_JW51M:http://upload.wikimedia.org/wikipedia/commons/a/af/Question_mark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43240" y="4572008"/>
            <a:ext cx="1114425" cy="140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901014" cy="106047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Co se změnilo?</a:t>
            </a:r>
            <a:br>
              <a:rPr lang="cs-CZ" b="1" dirty="0" smtClean="0"/>
            </a:br>
            <a:r>
              <a:rPr lang="cs-CZ" b="1" dirty="0" smtClean="0"/>
              <a:t>„někdo jako já má moc nad někým jako jsi ty“</a:t>
            </a:r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1500" b="1" dirty="0" smtClean="0"/>
              <a:t>Dříve</a:t>
            </a:r>
            <a:r>
              <a:rPr lang="cs-CZ" sz="1500" dirty="0" smtClean="0"/>
              <a:t> </a:t>
            </a:r>
          </a:p>
          <a:p>
            <a:pPr lvl="1"/>
            <a:r>
              <a:rPr lang="cs-CZ" sz="1500" dirty="0" smtClean="0"/>
              <a:t>Spokojení sdělí zkušenost osobně 5 - 7 známým</a:t>
            </a:r>
          </a:p>
          <a:p>
            <a:pPr lvl="1"/>
            <a:r>
              <a:rPr lang="cs-CZ" sz="1500" dirty="0" smtClean="0"/>
              <a:t>Nespokojení sdělí zkušenost 15 - 20 známým</a:t>
            </a:r>
          </a:p>
          <a:p>
            <a:pPr lvl="1"/>
            <a:endParaRPr lang="cs-CZ" sz="1500" dirty="0" smtClean="0"/>
          </a:p>
          <a:p>
            <a:r>
              <a:rPr lang="cs-CZ" sz="1500" b="1" dirty="0" smtClean="0"/>
              <a:t>Nyní </a:t>
            </a:r>
          </a:p>
          <a:p>
            <a:pPr lvl="1"/>
            <a:r>
              <a:rPr lang="cs-CZ" sz="1500" dirty="0" smtClean="0"/>
              <a:t>Nespokojenci ovlivní více jak 1,000,000 lidí</a:t>
            </a:r>
          </a:p>
          <a:p>
            <a:pPr lvl="1"/>
            <a:r>
              <a:rPr lang="cs-CZ" sz="1500" dirty="0" smtClean="0"/>
              <a:t>Okamžitě. I s použitím videa. </a:t>
            </a:r>
          </a:p>
          <a:p>
            <a:pPr lvl="1"/>
            <a:endParaRPr lang="cs-CZ" sz="1500" dirty="0" smtClean="0"/>
          </a:p>
          <a:p>
            <a:r>
              <a:rPr lang="cs-CZ" sz="1500" b="1" dirty="0" smtClean="0"/>
              <a:t>Osobní doporučení on-line = nejdůvěryhodnější reklama </a:t>
            </a:r>
          </a:p>
          <a:p>
            <a:pPr lvl="1"/>
            <a:r>
              <a:rPr lang="cs-CZ" sz="1500" dirty="0" smtClean="0"/>
              <a:t>90% lidí věří lidem, které zná osobně </a:t>
            </a:r>
          </a:p>
          <a:p>
            <a:pPr lvl="1"/>
            <a:r>
              <a:rPr lang="cs-CZ" sz="1500" dirty="0" smtClean="0"/>
              <a:t>70% věří lidem, kteří svůj názor vyjádřili on-line</a:t>
            </a:r>
          </a:p>
          <a:p>
            <a:pPr lvl="1">
              <a:buNone/>
            </a:pPr>
            <a:r>
              <a:rPr lang="cs-CZ" sz="1100" dirty="0" smtClean="0"/>
              <a:t>(</a:t>
            </a:r>
            <a:r>
              <a:rPr lang="cs-CZ" sz="1100" dirty="0" err="1" smtClean="0"/>
              <a:t>Nielsen</a:t>
            </a:r>
            <a:r>
              <a:rPr lang="cs-CZ" sz="1100" dirty="0" smtClean="0"/>
              <a:t> </a:t>
            </a:r>
            <a:r>
              <a:rPr lang="cs-CZ" sz="1100" dirty="0" err="1" smtClean="0"/>
              <a:t>Global</a:t>
            </a:r>
            <a:r>
              <a:rPr lang="cs-CZ" sz="1100" dirty="0" smtClean="0"/>
              <a:t> Online </a:t>
            </a:r>
            <a:r>
              <a:rPr lang="cs-CZ" sz="1100" dirty="0" err="1" smtClean="0"/>
              <a:t>Consumer</a:t>
            </a:r>
            <a:r>
              <a:rPr lang="cs-CZ" sz="1100" dirty="0" smtClean="0"/>
              <a:t> </a:t>
            </a:r>
            <a:r>
              <a:rPr lang="cs-CZ" sz="1100" dirty="0" err="1" smtClean="0"/>
              <a:t>Survey</a:t>
            </a:r>
            <a:r>
              <a:rPr lang="cs-CZ" sz="1100" dirty="0" smtClean="0"/>
              <a:t> - 50 zemí, 25,000 respondentů, 2010) </a:t>
            </a:r>
          </a:p>
          <a:p>
            <a:endParaRPr lang="en-US" sz="1500" dirty="0" smtClean="0"/>
          </a:p>
          <a:p>
            <a:r>
              <a:rPr lang="en-US" sz="1500" b="1" dirty="0" smtClean="0"/>
              <a:t>1</a:t>
            </a:r>
            <a:r>
              <a:rPr lang="cs-CZ" sz="1500" b="1" dirty="0" smtClean="0"/>
              <a:t> z </a:t>
            </a:r>
            <a:r>
              <a:rPr lang="en-US" sz="1500" b="1" dirty="0" smtClean="0"/>
              <a:t>10</a:t>
            </a:r>
            <a:r>
              <a:rPr lang="cs-CZ" sz="1500" b="1" dirty="0" smtClean="0"/>
              <a:t> dospělých v USA sdílí svou pozitivní zkušenost                                                                 s nákupem výrobku </a:t>
            </a:r>
            <a:r>
              <a:rPr lang="en-US" sz="1500" b="1" dirty="0" err="1" smtClean="0"/>
              <a:t>na</a:t>
            </a:r>
            <a:r>
              <a:rPr lang="en-US" sz="1500" b="1" dirty="0" smtClean="0"/>
              <a:t> so</a:t>
            </a:r>
            <a:r>
              <a:rPr lang="cs-CZ" sz="1500" b="1" dirty="0" err="1" smtClean="0"/>
              <a:t>ciální</a:t>
            </a:r>
            <a:r>
              <a:rPr lang="cs-CZ" sz="1500" b="1" dirty="0" smtClean="0"/>
              <a:t> síti</a:t>
            </a:r>
            <a:r>
              <a:rPr lang="en-US" sz="1500" b="1" dirty="0" smtClean="0"/>
              <a:t> </a:t>
            </a:r>
            <a:r>
              <a:rPr lang="en-US" sz="1500" dirty="0" smtClean="0"/>
              <a:t>(</a:t>
            </a:r>
            <a:r>
              <a:rPr lang="cs-CZ" sz="1500" dirty="0" err="1" smtClean="0"/>
              <a:t>Forrester</a:t>
            </a:r>
            <a:r>
              <a:rPr lang="cs-CZ" sz="1500" dirty="0" smtClean="0"/>
              <a:t> </a:t>
            </a:r>
            <a:r>
              <a:rPr lang="cs-CZ" sz="1500" dirty="0" err="1" smtClean="0"/>
              <a:t>Research</a:t>
            </a:r>
            <a:r>
              <a:rPr lang="en-US" dirty="0" smtClean="0"/>
              <a:t>)</a:t>
            </a:r>
            <a:endParaRPr lang="cs-CZ" dirty="0" smtClean="0"/>
          </a:p>
          <a:p>
            <a:endParaRPr lang="cs-CZ" b="1" dirty="0" smtClean="0"/>
          </a:p>
          <a:p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  <p:pic>
        <p:nvPicPr>
          <p:cNvPr id="998404" name="Picture 4" descr="http://t1.gstatic.com/images?q=tbn:K4WFkBNOCt-2hM:http://www.porse.cz/clanky_nahled/Internet%2520Explorer%25209%2520ke%2520sta%C5%BEen%C3%A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5357826"/>
            <a:ext cx="928669" cy="928670"/>
          </a:xfrm>
          <a:prstGeom prst="rect">
            <a:avLst/>
          </a:prstGeom>
          <a:noFill/>
        </p:spPr>
      </p:pic>
      <p:pic>
        <p:nvPicPr>
          <p:cNvPr id="998408" name="Picture 8" descr="http://t1.gstatic.com/images?q=tbn:ZAPJtXW6ZQu8BM:http://www.pcproblem.co.uk/images/internet_user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3346986"/>
            <a:ext cx="2000264" cy="1577444"/>
          </a:xfrm>
          <a:prstGeom prst="rect">
            <a:avLst/>
          </a:prstGeom>
          <a:noFill/>
        </p:spPr>
      </p:pic>
      <p:pic>
        <p:nvPicPr>
          <p:cNvPr id="73730" name="Picture 2" descr="http://t3.gstatic.com/images?q=tbn:V_ffT-dQGk50pM:http://www.benesovnpl.cz/files/vyveska/5-generaci--zen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50" y="1500174"/>
            <a:ext cx="2000264" cy="1496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Zákazník rozhoduje o vaší budoucnosti!</a:t>
            </a:r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endParaRPr lang="cs-CZ" dirty="0" smtClean="0"/>
          </a:p>
          <a:p>
            <a:pPr lvl="1"/>
            <a:r>
              <a:rPr lang="en-US" sz="1800" b="1" dirty="0" smtClean="0"/>
              <a:t>www.</a:t>
            </a:r>
            <a:r>
              <a:rPr lang="cs-CZ" sz="1800" b="1" dirty="0" err="1" smtClean="0"/>
              <a:t>Trip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Advisor</a:t>
            </a:r>
            <a:r>
              <a:rPr lang="en-US" sz="1800" b="1" dirty="0" smtClean="0"/>
              <a:t>.com</a:t>
            </a:r>
            <a:endParaRPr lang="cs-CZ" sz="1800" b="1" dirty="0" smtClean="0"/>
          </a:p>
          <a:p>
            <a:pPr lvl="2"/>
            <a:r>
              <a:rPr lang="cs-CZ" dirty="0" smtClean="0"/>
              <a:t>25 milionů hodnocení a názorů na 490,000+ hotelů a atrakcí, 25 milionů+ měsíčních návštěv</a:t>
            </a:r>
          </a:p>
          <a:p>
            <a:pPr lvl="2"/>
            <a:endParaRPr lang="cs-CZ" dirty="0" smtClean="0"/>
          </a:p>
          <a:p>
            <a:pPr lvl="1"/>
            <a:r>
              <a:rPr lang="en-US" sz="1800" b="1" dirty="0" smtClean="0"/>
              <a:t>www. a</a:t>
            </a:r>
            <a:r>
              <a:rPr lang="cs-CZ" sz="1800" b="1" dirty="0" err="1" smtClean="0"/>
              <a:t>mazon.com</a:t>
            </a:r>
            <a:endParaRPr lang="cs-CZ" sz="1800" b="1" dirty="0" smtClean="0"/>
          </a:p>
          <a:p>
            <a:pPr lvl="2"/>
            <a:r>
              <a:rPr lang="cs-CZ" dirty="0" smtClean="0"/>
              <a:t>73 milionů unikátních návštěvníků měsíčně (březen 2010)</a:t>
            </a:r>
          </a:p>
          <a:p>
            <a:pPr lvl="2"/>
            <a:r>
              <a:rPr lang="cs-CZ" dirty="0" smtClean="0"/>
              <a:t>330 milionů návštěv měsíčně (březen 2010)</a:t>
            </a:r>
          </a:p>
          <a:p>
            <a:pPr lvl="2">
              <a:buNone/>
            </a:pPr>
            <a:r>
              <a:rPr lang="cs-CZ" dirty="0" smtClean="0"/>
              <a:t>	</a:t>
            </a:r>
            <a:endParaRPr lang="en-US" dirty="0" smtClean="0"/>
          </a:p>
          <a:p>
            <a:pPr lvl="1"/>
            <a:r>
              <a:rPr lang="cs-CZ" sz="1800" b="1" dirty="0" smtClean="0">
                <a:hlinkClick r:id="rId3"/>
              </a:rPr>
              <a:t>www.</a:t>
            </a:r>
            <a:r>
              <a:rPr lang="cs-CZ" sz="1800" b="1" dirty="0" err="1" smtClean="0">
                <a:hlinkClick r:id="rId3"/>
              </a:rPr>
              <a:t>znamylekar.cz</a:t>
            </a:r>
            <a:r>
              <a:rPr lang="cs-CZ" sz="1800" b="1" dirty="0" smtClean="0"/>
              <a:t> </a:t>
            </a:r>
          </a:p>
          <a:p>
            <a:pPr lvl="2"/>
            <a:r>
              <a:rPr lang="cs-CZ" dirty="0" smtClean="0"/>
              <a:t>ČR: Údaje o více než 29 861 lékařích, </a:t>
            </a:r>
            <a:r>
              <a:rPr lang="en-US" dirty="0" smtClean="0"/>
              <a:t>22 </a:t>
            </a:r>
            <a:r>
              <a:rPr lang="cs-CZ" dirty="0" smtClean="0"/>
              <a:t>985 lékařů je již ohodnoceno</a:t>
            </a:r>
            <a:r>
              <a:rPr lang="en-US" dirty="0" smtClean="0"/>
              <a:t>,</a:t>
            </a:r>
            <a:r>
              <a:rPr lang="cs-CZ" dirty="0" smtClean="0"/>
              <a:t> více než 186 230 hodnocení</a:t>
            </a:r>
            <a:endParaRPr lang="en-US" dirty="0" smtClean="0"/>
          </a:p>
          <a:p>
            <a:pPr lvl="2"/>
            <a:endParaRPr lang="cs-CZ" b="1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  <p:pic>
        <p:nvPicPr>
          <p:cNvPr id="998402" name="Picture 2" descr="http://t3.gstatic.com/images?q=tbn:1hozIxVwNCfFbM:http://spravy.pozri.sk/obrazok-spravy/Internet-pred-sexom-by-uprednostnilo-49---zien-/InternetTco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1202" y="5214950"/>
            <a:ext cx="2008384" cy="1500174"/>
          </a:xfrm>
          <a:prstGeom prst="rect">
            <a:avLst/>
          </a:prstGeom>
          <a:noFill/>
        </p:spPr>
      </p:pic>
      <p:pic>
        <p:nvPicPr>
          <p:cNvPr id="998404" name="Picture 4" descr="http://t1.gstatic.com/images?q=tbn:K4WFkBNOCt-2hM:http://www.porse.cz/clanky_nahled/Internet%2520Explorer%25209%2520ke%2520sta%C5%BEen%C3%A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28" y="5500702"/>
            <a:ext cx="1104900" cy="1104901"/>
          </a:xfrm>
          <a:prstGeom prst="rect">
            <a:avLst/>
          </a:prstGeom>
          <a:noFill/>
        </p:spPr>
      </p:pic>
      <p:pic>
        <p:nvPicPr>
          <p:cNvPr id="998408" name="Picture 8" descr="http://t1.gstatic.com/images?q=tbn:ZAPJtXW6ZQu8BM:http://www.pcproblem.co.uk/images/internet_user.gif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3306" y="5643578"/>
            <a:ext cx="1171575" cy="923925"/>
          </a:xfrm>
          <a:prstGeom prst="rect">
            <a:avLst/>
          </a:prstGeom>
          <a:noFill/>
        </p:spPr>
      </p:pic>
      <p:pic>
        <p:nvPicPr>
          <p:cNvPr id="123906" name="Picture 2" descr="Hotel and Vacation Review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5575" y="-206375"/>
            <a:ext cx="9525" cy="9525"/>
          </a:xfrm>
          <a:prstGeom prst="rect">
            <a:avLst/>
          </a:prstGeom>
          <a:noFill/>
        </p:spPr>
      </p:pic>
      <p:pic>
        <p:nvPicPr>
          <p:cNvPr id="123908" name="Picture 4" descr="Hotel and Vacation Review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5575" y="-206375"/>
            <a:ext cx="9525" cy="9525"/>
          </a:xfrm>
          <a:prstGeom prst="rect">
            <a:avLst/>
          </a:prstGeom>
          <a:noFill/>
        </p:spPr>
      </p:pic>
      <p:pic>
        <p:nvPicPr>
          <p:cNvPr id="123910" name="Picture 6" descr="http://www.metropolhotel.cz/catadmin/UserFiles/Image/tripadvisor_logo_steamboat-springs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81500" y="1571612"/>
            <a:ext cx="3167902" cy="709610"/>
          </a:xfrm>
          <a:prstGeom prst="rect">
            <a:avLst/>
          </a:prstGeom>
          <a:noFill/>
        </p:spPr>
      </p:pic>
      <p:pic>
        <p:nvPicPr>
          <p:cNvPr id="123912" name="Picture 8" descr="http://www.sixdegreesrecords.com/images/amazon_logo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72066" y="3000372"/>
            <a:ext cx="2107110" cy="545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r>
              <a:rPr lang="cs-CZ" dirty="0" smtClean="0"/>
              <a:t>Budujte reputaci a hodnotu značek</a:t>
            </a:r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28596" y="1428736"/>
            <a:ext cx="7467600" cy="4873752"/>
          </a:xfrm>
        </p:spPr>
        <p:txBody>
          <a:bodyPr>
            <a:normAutofit fontScale="92500" lnSpcReduction="20000"/>
          </a:bodyPr>
          <a:lstStyle/>
          <a:p>
            <a:r>
              <a:rPr lang="cs-CZ" sz="1800" b="1" dirty="0" smtClean="0"/>
              <a:t>Strategicky i takticky</a:t>
            </a:r>
          </a:p>
          <a:p>
            <a:pPr lvl="1"/>
            <a:r>
              <a:rPr lang="cs-CZ" sz="1800" b="1" dirty="0" smtClean="0"/>
              <a:t>Udržujte kontinuální vztahy </a:t>
            </a:r>
          </a:p>
          <a:p>
            <a:pPr lvl="2"/>
            <a:r>
              <a:rPr lang="cs-CZ" sz="1400" dirty="0" smtClean="0"/>
              <a:t>S médii, s </a:t>
            </a:r>
            <a:r>
              <a:rPr lang="cs-CZ" sz="1400" dirty="0" err="1" smtClean="0"/>
              <a:t>blogery</a:t>
            </a:r>
            <a:r>
              <a:rPr lang="cs-CZ" sz="1400" dirty="0" smtClean="0"/>
              <a:t>, tvůrci mínění, organizovanými skupinami                                                   (</a:t>
            </a:r>
            <a:r>
              <a:rPr lang="cs-CZ" sz="1400" dirty="0" err="1" smtClean="0"/>
              <a:t>e.g</a:t>
            </a:r>
            <a:r>
              <a:rPr lang="cs-CZ" sz="1400" dirty="0" smtClean="0"/>
              <a:t>. Greenpeace, sdružení matek,…)</a:t>
            </a:r>
          </a:p>
          <a:p>
            <a:pPr lvl="1"/>
            <a:r>
              <a:rPr lang="cs-CZ" sz="1800" b="1" dirty="0" smtClean="0"/>
              <a:t>Umožněte otevřený dialog</a:t>
            </a:r>
          </a:p>
          <a:p>
            <a:pPr lvl="2"/>
            <a:r>
              <a:rPr lang="cs-CZ" sz="1400" dirty="0" smtClean="0"/>
              <a:t>Stránky na sociálních sítích, vlastní web, </a:t>
            </a:r>
            <a:r>
              <a:rPr lang="cs-CZ" sz="1400" dirty="0" err="1" smtClean="0"/>
              <a:t>hot</a:t>
            </a:r>
            <a:r>
              <a:rPr lang="cs-CZ" sz="1400" dirty="0" smtClean="0"/>
              <a:t> line, e-mail</a:t>
            </a:r>
          </a:p>
          <a:p>
            <a:pPr lvl="2"/>
            <a:r>
              <a:rPr lang="cs-CZ" sz="1400" dirty="0" smtClean="0"/>
              <a:t>Dávejte relevantní podněty k dialogu</a:t>
            </a:r>
          </a:p>
          <a:p>
            <a:pPr lvl="3"/>
            <a:r>
              <a:rPr lang="cs-CZ" sz="1400" dirty="0" smtClean="0"/>
              <a:t>Dodržujte principy: upřímnost, transparentnost, relevance, autenticita</a:t>
            </a:r>
          </a:p>
          <a:p>
            <a:pPr lvl="3"/>
            <a:r>
              <a:rPr lang="cs-CZ" sz="1400" dirty="0" smtClean="0"/>
              <a:t>Poskytněte informace - FAQ, videa, ..</a:t>
            </a:r>
          </a:p>
          <a:p>
            <a:pPr lvl="2"/>
            <a:r>
              <a:rPr lang="cs-CZ" sz="1400" dirty="0" smtClean="0"/>
              <a:t>Zapojte zákazníky do hry </a:t>
            </a:r>
          </a:p>
          <a:p>
            <a:pPr lvl="3"/>
            <a:r>
              <a:rPr lang="cs-CZ" sz="1400" dirty="0" smtClean="0"/>
              <a:t>Vývoj výrobku, služby, …</a:t>
            </a:r>
          </a:p>
          <a:p>
            <a:pPr lvl="1"/>
            <a:r>
              <a:rPr lang="cs-CZ" sz="1800" b="1" dirty="0" smtClean="0"/>
              <a:t>Znejte své slabé stránky</a:t>
            </a:r>
          </a:p>
          <a:p>
            <a:pPr lvl="2"/>
            <a:r>
              <a:rPr lang="cs-CZ" sz="1400" dirty="0" smtClean="0"/>
              <a:t>Myslete jako váš nejhorší kritik</a:t>
            </a:r>
            <a:endParaRPr lang="cs-CZ" sz="2600" dirty="0" smtClean="0"/>
          </a:p>
          <a:p>
            <a:pPr lvl="1"/>
            <a:r>
              <a:rPr lang="cs-CZ" sz="1700" b="1" dirty="0" smtClean="0"/>
              <a:t>Adresujte pro-aktivně citlivá témata</a:t>
            </a:r>
          </a:p>
          <a:p>
            <a:pPr lvl="2"/>
            <a:r>
              <a:rPr lang="cs-CZ" sz="1400" dirty="0" smtClean="0"/>
              <a:t>Automobilový průmysl – bezpečnost</a:t>
            </a:r>
          </a:p>
          <a:p>
            <a:pPr lvl="2"/>
            <a:r>
              <a:rPr lang="cs-CZ" sz="1400" dirty="0" smtClean="0"/>
              <a:t>Bankovnictví – poplatky a zákaznický servis</a:t>
            </a:r>
          </a:p>
          <a:p>
            <a:pPr lvl="2"/>
            <a:r>
              <a:rPr lang="cs-CZ" sz="1400" dirty="0" smtClean="0"/>
              <a:t>Restaurace – hygiena a zákaznický servis</a:t>
            </a:r>
          </a:p>
          <a:p>
            <a:pPr lvl="2"/>
            <a:r>
              <a:rPr lang="cs-CZ" sz="1400" dirty="0" smtClean="0"/>
              <a:t>Maloobchod - zaměstnanci</a:t>
            </a:r>
          </a:p>
          <a:p>
            <a:pPr lvl="1"/>
            <a:r>
              <a:rPr lang="cs-CZ" sz="1800" b="1" dirty="0" smtClean="0"/>
              <a:t>Buďte pořád na příjmu = 24/7</a:t>
            </a:r>
          </a:p>
          <a:p>
            <a:pPr lvl="2"/>
            <a:r>
              <a:rPr lang="cs-CZ" sz="1400" dirty="0" smtClean="0"/>
              <a:t>Zaplaťte si pozitivní a negativní slovní spojení ve vyhledavačích </a:t>
            </a:r>
          </a:p>
          <a:p>
            <a:pPr lvl="3"/>
            <a:r>
              <a:rPr lang="cs-CZ" sz="1400" dirty="0" err="1" smtClean="0"/>
              <a:t>Google</a:t>
            </a:r>
            <a:r>
              <a:rPr lang="cs-CZ" sz="1400" dirty="0" smtClean="0"/>
              <a:t>, Seznam, …</a:t>
            </a:r>
          </a:p>
          <a:p>
            <a:pPr lvl="2"/>
            <a:r>
              <a:rPr lang="cs-CZ" sz="1400" dirty="0" smtClean="0"/>
              <a:t>Monitorujte diskuse</a:t>
            </a:r>
          </a:p>
          <a:p>
            <a:pPr lvl="3"/>
            <a:endParaRPr lang="cs-CZ" sz="1400" dirty="0" smtClean="0"/>
          </a:p>
          <a:p>
            <a:pPr lvl="1"/>
            <a:endParaRPr lang="cs-CZ" sz="1800" dirty="0"/>
          </a:p>
        </p:txBody>
      </p:sp>
      <p:pic>
        <p:nvPicPr>
          <p:cNvPr id="138242" name="Picture 2" descr="http://t0.gstatic.com/images?q=tbn:PQOsVaGPgq-zdM:http://sunboar.files.wordpress.com/2006/11/brand-value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214686"/>
            <a:ext cx="2214578" cy="1915786"/>
          </a:xfrm>
          <a:prstGeom prst="rect">
            <a:avLst/>
          </a:prstGeom>
          <a:noFill/>
        </p:spPr>
      </p:pic>
      <p:pic>
        <p:nvPicPr>
          <p:cNvPr id="138244" name="Picture 4" descr="http://t1.gstatic.com/images?q=tbn:siAlMwCjip4cLM:http://www.masternewmedia.org/images/Advertising-metrics-online-top-brands-ad-performances-brand-value-id648973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1643050"/>
            <a:ext cx="1571636" cy="1309697"/>
          </a:xfrm>
          <a:prstGeom prst="rect">
            <a:avLst/>
          </a:prstGeom>
          <a:noFill/>
        </p:spPr>
      </p:pic>
      <p:pic>
        <p:nvPicPr>
          <p:cNvPr id="138248" name="Picture 8" descr="http://t1.gstatic.com/images?q=tbn:SML1ht5KVic0KM:http://www.home-based-internet-marketing-information.com/wp-content/uploads/2009/12/coca_cola_50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5294416"/>
            <a:ext cx="1428760" cy="1406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r>
              <a:rPr lang="cs-CZ" dirty="0" smtClean="0"/>
              <a:t>Negativitu zastavte. </a:t>
            </a:r>
            <a:r>
              <a:rPr lang="en-US" dirty="0" smtClean="0"/>
              <a:t>O</a:t>
            </a:r>
            <a:r>
              <a:rPr lang="cs-CZ" dirty="0" err="1" smtClean="0"/>
              <a:t>kamžitě</a:t>
            </a:r>
            <a:r>
              <a:rPr lang="cs-CZ" dirty="0" smtClean="0"/>
              <a:t>…</a:t>
            </a:r>
            <a:endParaRPr lang="cs-CZ" dirty="0"/>
          </a:p>
        </p:txBody>
      </p:sp>
      <p:pic>
        <p:nvPicPr>
          <p:cNvPr id="4" name="Obrázek 3" descr="http://www.trendwatching.com/img/briefing/2009-09/pinocchionos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3929066"/>
            <a:ext cx="4214842" cy="264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00100" y="1627082"/>
            <a:ext cx="7467600" cy="4873752"/>
          </a:xfrm>
        </p:spPr>
        <p:txBody>
          <a:bodyPr>
            <a:normAutofit/>
          </a:bodyPr>
          <a:lstStyle/>
          <a:p>
            <a:pPr lvl="1"/>
            <a:r>
              <a:rPr lang="cs-CZ" sz="1600" b="1" dirty="0" smtClean="0"/>
              <a:t>Negativní podněty berte vážně a řešte je okamžitě</a:t>
            </a:r>
          </a:p>
          <a:p>
            <a:pPr lvl="3"/>
            <a:r>
              <a:rPr lang="cs-CZ" sz="1600" b="1" dirty="0" smtClean="0"/>
              <a:t>Telekomunikační firma </a:t>
            </a:r>
          </a:p>
          <a:p>
            <a:pPr lvl="4"/>
            <a:r>
              <a:rPr lang="cs-CZ" dirty="0" smtClean="0"/>
              <a:t>Sledování více jak 40,000 pojmů na vyhledavači </a:t>
            </a:r>
          </a:p>
          <a:p>
            <a:pPr lvl="4"/>
            <a:r>
              <a:rPr lang="cs-CZ" dirty="0" smtClean="0"/>
              <a:t>Desítky algoritmů pro identifikaci relevantních zákazníků i stěžovatelů</a:t>
            </a:r>
          </a:p>
          <a:p>
            <a:pPr lvl="3"/>
            <a:r>
              <a:rPr lang="cs-CZ" sz="1600" b="1" dirty="0" err="1" smtClean="0"/>
              <a:t>Tripadvisor</a:t>
            </a:r>
            <a:r>
              <a:rPr lang="cs-CZ" sz="1600" b="1" dirty="0" smtClean="0"/>
              <a:t> Management Response</a:t>
            </a:r>
          </a:p>
          <a:p>
            <a:pPr lvl="4"/>
            <a:r>
              <a:rPr lang="cs-CZ" dirty="0" smtClean="0"/>
              <a:t>Hotely, restaurace </a:t>
            </a:r>
            <a:r>
              <a:rPr lang="cs-CZ" dirty="0" err="1" smtClean="0"/>
              <a:t>atp</a:t>
            </a:r>
            <a:r>
              <a:rPr lang="cs-CZ" dirty="0" smtClean="0"/>
              <a:t> reagují na hodnocení od zákazníků</a:t>
            </a:r>
          </a:p>
          <a:p>
            <a:pPr lvl="4"/>
            <a:endParaRPr lang="cs-CZ" dirty="0" smtClean="0"/>
          </a:p>
          <a:p>
            <a:pPr lvl="1"/>
            <a:r>
              <a:rPr lang="cs-CZ" sz="1600" b="1" dirty="0" smtClean="0"/>
              <a:t>V době komunikační krize </a:t>
            </a:r>
          </a:p>
          <a:p>
            <a:pPr lvl="2"/>
            <a:r>
              <a:rPr lang="cs-CZ" sz="1600" dirty="0" smtClean="0"/>
              <a:t>Vytvořte „</a:t>
            </a:r>
            <a:r>
              <a:rPr lang="cs-CZ" sz="1600" dirty="0" err="1" smtClean="0"/>
              <a:t>war</a:t>
            </a:r>
            <a:r>
              <a:rPr lang="cs-CZ" sz="1600" dirty="0" smtClean="0"/>
              <a:t> </a:t>
            </a:r>
            <a:r>
              <a:rPr lang="cs-CZ" sz="1600" dirty="0" err="1" smtClean="0"/>
              <a:t>rooms</a:t>
            </a:r>
            <a:r>
              <a:rPr lang="cs-CZ" sz="1600" dirty="0" smtClean="0"/>
              <a:t>“ - krizový štáb napříč odděleními</a:t>
            </a:r>
          </a:p>
          <a:p>
            <a:pPr lvl="2"/>
            <a:r>
              <a:rPr lang="cs-CZ" sz="1600" dirty="0" smtClean="0"/>
              <a:t>Rozlišujte podstatu problému i oprávněnost</a:t>
            </a:r>
          </a:p>
          <a:p>
            <a:pPr lvl="2"/>
            <a:r>
              <a:rPr lang="cs-CZ" sz="1600" dirty="0" smtClean="0"/>
              <a:t>Použijte názvy/výrazy stěžovatele pro název odpovědi</a:t>
            </a:r>
          </a:p>
          <a:p>
            <a:pPr lvl="2"/>
            <a:r>
              <a:rPr lang="cs-CZ" sz="1600" dirty="0" smtClean="0"/>
              <a:t>Ujistěte veřejnost, že uděláte vše pro nápravu</a:t>
            </a:r>
          </a:p>
          <a:p>
            <a:pPr lvl="2"/>
            <a:r>
              <a:rPr lang="cs-CZ" sz="1600" dirty="0" smtClean="0"/>
              <a:t>Omluvte se a navrhněte řešení</a:t>
            </a:r>
          </a:p>
          <a:p>
            <a:pPr lvl="2"/>
            <a:r>
              <a:rPr lang="cs-CZ" sz="1600" dirty="0" smtClean="0"/>
              <a:t>Přesměrujte čtenáře na odkazy např. s vyjádřením odborníkům</a:t>
            </a:r>
          </a:p>
          <a:p>
            <a:pPr lvl="2"/>
            <a:endParaRPr lang="cs-CZ" dirty="0" smtClean="0"/>
          </a:p>
          <a:p>
            <a:pPr lvl="2"/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Ujasněte si, kdo dnes vlastní značku.</a:t>
            </a:r>
            <a:br>
              <a:rPr lang="cs-CZ" dirty="0" smtClean="0"/>
            </a:br>
            <a:r>
              <a:rPr lang="cs-CZ" dirty="0" smtClean="0"/>
              <a:t>Zákazník nebo firma?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57158" y="2000240"/>
            <a:ext cx="5929354" cy="4857760"/>
          </a:xfrm>
        </p:spPr>
        <p:txBody>
          <a:bodyPr>
            <a:normAutofit/>
          </a:bodyPr>
          <a:lstStyle/>
          <a:p>
            <a:r>
              <a:rPr lang="cs-CZ" sz="1800" dirty="0" smtClean="0"/>
              <a:t>Spotřebitelé odhalí vaše záměry, ohodnotí vás a tak ovlivní vaši budoucnost.</a:t>
            </a:r>
          </a:p>
          <a:p>
            <a:endParaRPr lang="cs-CZ" sz="1800" dirty="0" smtClean="0"/>
          </a:p>
          <a:p>
            <a:r>
              <a:rPr lang="cs-CZ" sz="1800" dirty="0" smtClean="0"/>
              <a:t>„M</a:t>
            </a:r>
            <a:r>
              <a:rPr lang="en-US" sz="1800" dirty="0" err="1" smtClean="0"/>
              <a:t>arket</a:t>
            </a:r>
            <a:r>
              <a:rPr lang="cs-CZ" sz="1800" dirty="0" err="1" smtClean="0"/>
              <a:t>éři</a:t>
            </a:r>
            <a:r>
              <a:rPr lang="cs-CZ" sz="1800" dirty="0" smtClean="0"/>
              <a:t>“ se ale nesmí vlastnictví značky vzdát.</a:t>
            </a:r>
          </a:p>
          <a:p>
            <a:endParaRPr lang="cs-CZ" sz="1800" dirty="0" smtClean="0"/>
          </a:p>
          <a:p>
            <a:r>
              <a:rPr lang="cs-CZ" sz="1800" dirty="0" smtClean="0"/>
              <a:t>Spotřebitelé nejsou zodpovědní za </a:t>
            </a:r>
            <a:r>
              <a:rPr lang="cs-CZ" sz="1800" dirty="0" err="1" smtClean="0"/>
              <a:t>positioning</a:t>
            </a:r>
            <a:r>
              <a:rPr lang="cs-CZ" sz="1800" dirty="0" smtClean="0"/>
              <a:t> značky, za její cenu, nízkou kvalitu výrobku či servisu, nebo za „</a:t>
            </a:r>
            <a:r>
              <a:rPr lang="cs-CZ" sz="1800" dirty="0" err="1" smtClean="0"/>
              <a:t>pseudoinovace</a:t>
            </a:r>
            <a:r>
              <a:rPr lang="cs-CZ" sz="1800" dirty="0" smtClean="0"/>
              <a:t>“.</a:t>
            </a:r>
          </a:p>
          <a:p>
            <a:endParaRPr lang="cs-CZ" sz="1800" dirty="0"/>
          </a:p>
        </p:txBody>
      </p:sp>
      <p:pic>
        <p:nvPicPr>
          <p:cNvPr id="1461250" name="Picture 2" descr="http://t0.gstatic.com/images?q=tbn:jbbEesd2Mme93M:http://ethisphere.com/wp-content/uploads/2009/11/brand-pow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1928802"/>
            <a:ext cx="1422376" cy="1509716"/>
          </a:xfrm>
          <a:prstGeom prst="rect">
            <a:avLst/>
          </a:prstGeom>
          <a:noFill/>
        </p:spPr>
      </p:pic>
      <p:pic>
        <p:nvPicPr>
          <p:cNvPr id="1461252" name="Picture 4" descr="http://t1.gstatic.com/images?q=tbn:kWvp3ZC6R22uYM:http://www.ourbrandiscrisismovie.com/OurBrand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3647259"/>
            <a:ext cx="1571636" cy="1986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Vytvořte pro své značky                              vyšší poslání, které inspiruje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6615130" cy="4929222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hlinkClick r:id="rId3"/>
              </a:rPr>
              <a:t>http://www.youtube.com/watch?v=qjxacrSCYRE</a:t>
            </a:r>
            <a:endParaRPr lang="en-US" dirty="0" smtClean="0"/>
          </a:p>
          <a:p>
            <a:endParaRPr lang="cs-CZ" sz="5800" dirty="0" smtClean="0"/>
          </a:p>
          <a:p>
            <a:pPr>
              <a:buNone/>
            </a:pPr>
            <a:r>
              <a:rPr lang="en-US" sz="3600" b="1" dirty="0" smtClean="0"/>
              <a:t>Steve Jobs</a:t>
            </a:r>
            <a:r>
              <a:rPr lang="cs-CZ" sz="3600" b="1" dirty="0" smtClean="0"/>
              <a:t>, Apple: </a:t>
            </a:r>
            <a:r>
              <a:rPr lang="en-US" sz="3600" b="1" dirty="0" smtClean="0"/>
              <a:t>“</a:t>
            </a:r>
            <a:r>
              <a:rPr lang="cs-CZ" sz="3600" b="1" dirty="0" smtClean="0"/>
              <a:t>Věříme, že lidé s vášní mohou změnit svět k lepšímu“. </a:t>
            </a:r>
          </a:p>
          <a:p>
            <a:pPr>
              <a:buNone/>
            </a:pPr>
            <a:endParaRPr lang="cs-CZ" sz="2900" dirty="0" smtClean="0"/>
          </a:p>
          <a:p>
            <a:pPr>
              <a:buNone/>
            </a:pPr>
            <a:r>
              <a:rPr lang="cs-CZ" sz="2900" dirty="0" smtClean="0"/>
              <a:t>Věříme…</a:t>
            </a:r>
            <a:endParaRPr lang="en-US" sz="2900" dirty="0" smtClean="0"/>
          </a:p>
          <a:p>
            <a:r>
              <a:rPr lang="en-US" sz="2900" dirty="0" smtClean="0"/>
              <a:t>“</a:t>
            </a:r>
            <a:r>
              <a:rPr lang="cs-CZ" sz="2900" dirty="0" smtClean="0"/>
              <a:t>Pro mě, marketing je o hodnotách. Žijeme v komplikovaném světě. Ve velmi hlučném světě. Nemáme mnoho možností, aby si toho lidé o nás hodně pamatovali. Žádná firma to nemá. Musíme být proto zcela konkrétní, co chceme, aby si lidé o nás pamatovali. Naši zákazníci chtějí vědět, „kdo je Apple?“.  Jak zapadá do dnešního světa? O co usiluje? Nejsme tu, abychom vyráběli krabice pro lidi, aby mohli svou práci dělat lépe – i když to umíme poměrně lépe než jiní. Ale Apple jde o více.  Hodnota Apple je ta, že věříme, že lidé s vášní </a:t>
            </a:r>
            <a:r>
              <a:rPr lang="cs-CZ" sz="2900" dirty="0" err="1" smtClean="0"/>
              <a:t>dokáží</a:t>
            </a:r>
            <a:r>
              <a:rPr lang="cs-CZ" sz="2900" dirty="0" smtClean="0"/>
              <a:t> změnit svět k lepšímu. V to věříme.“</a:t>
            </a:r>
          </a:p>
          <a:p>
            <a:endParaRPr lang="cs-CZ" sz="2900" dirty="0" smtClean="0"/>
          </a:p>
          <a:p>
            <a:pPr>
              <a:buNone/>
            </a:pPr>
            <a:r>
              <a:rPr lang="cs-CZ" sz="2900" dirty="0" smtClean="0"/>
              <a:t/>
            </a:r>
            <a:br>
              <a:rPr lang="cs-CZ" sz="2900" dirty="0" smtClean="0"/>
            </a:br>
            <a:endParaRPr lang="en-US" sz="2900" dirty="0" smtClean="0"/>
          </a:p>
          <a:p>
            <a:pPr>
              <a:buNone/>
            </a:pPr>
            <a:r>
              <a:rPr lang="cs-CZ" sz="2900" b="1" dirty="0" smtClean="0">
                <a:solidFill>
                  <a:srgbClr val="0000FF"/>
                </a:solidFill>
              </a:rPr>
              <a:t> </a:t>
            </a:r>
            <a:endParaRPr lang="cs-CZ" sz="2900" b="1" dirty="0">
              <a:solidFill>
                <a:srgbClr val="0000FF"/>
              </a:solidFill>
            </a:endParaRPr>
          </a:p>
        </p:txBody>
      </p:sp>
      <p:pic>
        <p:nvPicPr>
          <p:cNvPr id="1393666" name="Picture 2" descr="http://t2.gstatic.com/images?q=tbn:cbhC_UWLCu59IM:http://mtblistit.files.wordpress.com/2009/10/steve-jobs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1181076"/>
            <a:ext cx="1571636" cy="1571637"/>
          </a:xfrm>
          <a:prstGeom prst="rect">
            <a:avLst/>
          </a:prstGeom>
          <a:noFill/>
        </p:spPr>
      </p:pic>
      <p:pic>
        <p:nvPicPr>
          <p:cNvPr id="1393668" name="Picture 4" descr="http://t3.gstatic.com/images?q=tbn:pV-f5WEfGndA0M:http://oslik.files.wordpress.com/2008/11/jobs_iphone_macworld_expo_2007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2845305"/>
            <a:ext cx="1643074" cy="1464757"/>
          </a:xfrm>
          <a:prstGeom prst="rect">
            <a:avLst/>
          </a:prstGeom>
          <a:noFill/>
        </p:spPr>
      </p:pic>
      <p:pic>
        <p:nvPicPr>
          <p:cNvPr id="1393670" name="Picture 6" descr="http://t0.gstatic.com/images?q=tbn:RIAcAoi0fdus7M:http://www.mtsacsbdc.com/web/images/article/1/109-24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58082" y="4429132"/>
            <a:ext cx="1214446" cy="1606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42910" y="1214422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>
                <a:solidFill>
                  <a:srgbClr val="0000FF"/>
                </a:solidFill>
              </a:rPr>
              <a:t>  	Víra ve značku vytváří vášeň</a:t>
            </a:r>
          </a:p>
          <a:p>
            <a:pPr algn="ctr">
              <a:buNone/>
            </a:pPr>
            <a:endParaRPr lang="cs-CZ" dirty="0" smtClean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cs-CZ" dirty="0" smtClean="0">
                <a:solidFill>
                  <a:srgbClr val="0000FF"/>
                </a:solidFill>
              </a:rPr>
              <a:t>  	Vášeň stimuluje jedinečnost</a:t>
            </a:r>
          </a:p>
          <a:p>
            <a:pPr algn="ctr">
              <a:buNone/>
            </a:pPr>
            <a:endParaRPr lang="cs-CZ" dirty="0" smtClean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cs-CZ" dirty="0" smtClean="0">
                <a:solidFill>
                  <a:srgbClr val="0000FF"/>
                </a:solidFill>
              </a:rPr>
              <a:t>	Jedinečnost Vás odlišuje…</a:t>
            </a:r>
          </a:p>
          <a:p>
            <a:pPr algn="ctr">
              <a:buNone/>
            </a:pPr>
            <a:endParaRPr lang="cs-CZ" dirty="0" smtClean="0">
              <a:solidFill>
                <a:srgbClr val="0000FF"/>
              </a:solidFill>
            </a:endParaRPr>
          </a:p>
          <a:p>
            <a:pPr algn="ctr">
              <a:buNone/>
            </a:pPr>
            <a:endParaRPr lang="cs-CZ" dirty="0" smtClean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cs-CZ" dirty="0" smtClean="0"/>
              <a:t>Lidé si vás zapamatují podle toho, </a:t>
            </a:r>
          </a:p>
          <a:p>
            <a:pPr algn="ctr">
              <a:buNone/>
            </a:pPr>
            <a:r>
              <a:rPr lang="cs-CZ" dirty="0" smtClean="0"/>
              <a:t>jak jim umožníte se cítit.</a:t>
            </a:r>
            <a:endParaRPr lang="en-US" dirty="0" smtClean="0"/>
          </a:p>
          <a:p>
            <a:pPr>
              <a:buNone/>
            </a:pPr>
            <a:endParaRPr lang="cs-CZ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42938" y="1214438"/>
            <a:ext cx="7467600" cy="4873625"/>
          </a:xfrm>
        </p:spPr>
        <p:txBody>
          <a:bodyPr/>
          <a:lstStyle/>
          <a:p>
            <a:pPr>
              <a:buFontTx/>
              <a:buNone/>
            </a:pPr>
            <a:endParaRPr lang="cs-CZ" sz="2400" smtClean="0"/>
          </a:p>
          <a:p>
            <a:pPr>
              <a:buFontTx/>
              <a:buNone/>
            </a:pPr>
            <a:endParaRPr lang="cs-CZ" sz="2400" smtClean="0"/>
          </a:p>
          <a:p>
            <a:pPr>
              <a:buFontTx/>
              <a:buNone/>
            </a:pPr>
            <a:endParaRPr lang="cs-CZ" sz="2400" smtClean="0"/>
          </a:p>
          <a:p>
            <a:pPr algn="ctr">
              <a:buFontTx/>
              <a:buNone/>
            </a:pPr>
            <a:r>
              <a:rPr lang="cs-CZ" sz="4000" smtClean="0">
                <a:solidFill>
                  <a:srgbClr val="0000FF"/>
                </a:solidFill>
              </a:rPr>
              <a:t>Otázky a odpovědi</a:t>
            </a:r>
            <a:endParaRPr lang="en-US" sz="4000" smtClean="0"/>
          </a:p>
          <a:p>
            <a:pPr>
              <a:buFontTx/>
              <a:buNone/>
            </a:pPr>
            <a:endParaRPr lang="cs-CZ" sz="2400" smtClean="0">
              <a:solidFill>
                <a:srgbClr val="0000FF"/>
              </a:solidFill>
            </a:endParaRPr>
          </a:p>
        </p:txBody>
      </p:sp>
      <p:pic>
        <p:nvPicPr>
          <p:cNvPr id="21507" name="Picture 4" descr="http://t1.gstatic.com/images?q=tbn:OHWdYFXrOGrJlM:http://www.kennardconsulting.com/kc/media/questionsAndAnswer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3500438"/>
            <a:ext cx="1617662" cy="24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http://t1.gstatic.com/images?q=tbn:3F5F9iVYXCzh3M:http://static-p3.fotolia.com/jpg/00/08/36/48/400_F_8364857_qkV7k8iK8Ree1ArYZlpjjiXR7YAUmtQ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75" y="3571875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7467600" cy="487375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cs-CZ" dirty="0" smtClean="0"/>
              <a:t>Děkuji za pozornost!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Přeji Vám všem hodně úspěchů!</a:t>
            </a:r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A …zvu vás na seminář </a:t>
            </a:r>
          </a:p>
          <a:p>
            <a:pPr algn="ctr">
              <a:buNone/>
            </a:pPr>
            <a:r>
              <a:rPr lang="cs-CZ" dirty="0" smtClean="0"/>
              <a:t>o Trendech, které nesmíte propásnout!</a:t>
            </a:r>
            <a:endParaRPr lang="cs-CZ" dirty="0"/>
          </a:p>
        </p:txBody>
      </p:sp>
      <p:pic>
        <p:nvPicPr>
          <p:cNvPr id="4" name="Obrázek 3" descr="http://www.trendwatching.com/img/briefing/2009-11/image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714488"/>
            <a:ext cx="278608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Jak lehké bylo přesvědčit zákazníka </a:t>
            </a:r>
            <a:br>
              <a:rPr 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 minulosti …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sz="1600" b="1" dirty="0" smtClean="0"/>
          </a:p>
          <a:p>
            <a:pPr lvl="1">
              <a:lnSpc>
                <a:spcPct val="80000"/>
              </a:lnSpc>
              <a:buNone/>
            </a:pPr>
            <a:endParaRPr lang="en-US" sz="1400" dirty="0"/>
          </a:p>
        </p:txBody>
      </p:sp>
      <p:pic>
        <p:nvPicPr>
          <p:cNvPr id="17410" name="Picture 2" descr="http://t3.gstatic.com/images?q=tbn:KDTzbNts68Xq8M:http://www.adam.cz/img/200503192217_africka_televiz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285860"/>
            <a:ext cx="1500198" cy="1646236"/>
          </a:xfrm>
          <a:prstGeom prst="rect">
            <a:avLst/>
          </a:prstGeom>
          <a:noFill/>
        </p:spPr>
      </p:pic>
      <p:pic>
        <p:nvPicPr>
          <p:cNvPr id="965634" name="Picture 2" descr="http://www.fotosearch.com/bthumb/CLP/CLP114/RADI07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2357430"/>
            <a:ext cx="1619250" cy="1447801"/>
          </a:xfrm>
          <a:prstGeom prst="rect">
            <a:avLst/>
          </a:prstGeom>
          <a:noFill/>
        </p:spPr>
      </p:pic>
      <p:pic>
        <p:nvPicPr>
          <p:cNvPr id="965636" name="Picture 4" descr="http://t1.gstatic.com/images?q=tbn:T0zRwXwYnWl-_M:http://knihovna.fsv.cuni.cz/download/img/aktuality/11-Bez-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5500702"/>
            <a:ext cx="1964535" cy="1047752"/>
          </a:xfrm>
          <a:prstGeom prst="rect">
            <a:avLst/>
          </a:prstGeom>
          <a:noFill/>
        </p:spPr>
      </p:pic>
      <p:pic>
        <p:nvPicPr>
          <p:cNvPr id="965638" name="Picture 6" descr="Časopis Vlasta - Obrázek č. 8">
            <a:hlinkClick r:id="rId8" tooltip="Časopis Vlasta - Obrázek č. 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6446" y="4152900"/>
            <a:ext cx="1428760" cy="1047759"/>
          </a:xfrm>
          <a:prstGeom prst="rect">
            <a:avLst/>
          </a:prstGeom>
          <a:noFill/>
        </p:spPr>
      </p:pic>
      <p:pic>
        <p:nvPicPr>
          <p:cNvPr id="965640" name="Picture 8" descr="http://t0.gstatic.com/images?q=tbn:Qw3M-JGsEosN0M:http://www.mkuh.cz/images/historie3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348" y="3786190"/>
            <a:ext cx="1939656" cy="1328742"/>
          </a:xfrm>
          <a:prstGeom prst="rect">
            <a:avLst/>
          </a:prstGeom>
          <a:noFill/>
        </p:spPr>
      </p:pic>
      <p:pic>
        <p:nvPicPr>
          <p:cNvPr id="965642" name="Picture 10" descr="http://t3.gstatic.com/images?q=tbn:W_lLtULjux_osM:http://kultura.praha-mesto.cz/zdroj.aspx%3Ftyp%3D5%26id%3D49683%26sh%3D-64890689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42976" y="2214554"/>
            <a:ext cx="1500198" cy="1122370"/>
          </a:xfrm>
          <a:prstGeom prst="rect">
            <a:avLst/>
          </a:prstGeom>
          <a:noFill/>
        </p:spPr>
      </p:pic>
      <p:pic>
        <p:nvPicPr>
          <p:cNvPr id="965646" name="Picture 14" descr="http://t2.gstatic.com/images?q=tbn:1XQ-IFcE3O9hvM:http://eartheasy.com/blog/wp-content/uploads/2009/03/consumer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14744" y="4207668"/>
            <a:ext cx="1285884" cy="964413"/>
          </a:xfrm>
          <a:prstGeom prst="rect">
            <a:avLst/>
          </a:prstGeom>
          <a:noFill/>
        </p:spPr>
      </p:pic>
      <p:pic>
        <p:nvPicPr>
          <p:cNvPr id="965648" name="Picture 16" descr="http://t0.gstatic.com/images?q=tbn:r11kFs-OIVsknM:http://www.austrade.gov.au/Images/useruploadedimages/1349/Landing-Consumer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714744" y="3195786"/>
            <a:ext cx="1285884" cy="938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85720" y="463758"/>
            <a:ext cx="8256940" cy="487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Handwriting" pitchFamily="66" charset="0"/>
                <a:ea typeface="Trebuchet MS" pitchFamily="34" charset="0"/>
                <a:cs typeface="Times New Roman" pitchFamily="18" charset="0"/>
              </a:rPr>
              <a:t>Jana Bud</a:t>
            </a:r>
            <a:r>
              <a:rPr kumimoji="0" lang="cs-CZ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/>
                <a:ea typeface="Trebuchet MS" pitchFamily="34" charset="0"/>
                <a:cs typeface="Times New Roman" pitchFamily="18" charset="0"/>
              </a:rPr>
              <a:t>í</a:t>
            </a:r>
            <a:r>
              <a:rPr kumimoji="0" lang="cs-CZ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Handwriting" pitchFamily="66" charset="0"/>
                <a:ea typeface="Trebuchet MS" pitchFamily="34" charset="0"/>
                <a:cs typeface="Times New Roman" pitchFamily="18" charset="0"/>
              </a:rPr>
              <a:t>ková  - Seminář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rebuchet MS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/>
                <a:ea typeface="Trebuchet MS" pitchFamily="34" charset="0"/>
                <a:cs typeface="Times New Roman" pitchFamily="18" charset="0"/>
              </a:rPr>
              <a:t>„</a:t>
            </a:r>
            <a:r>
              <a:rPr kumimoji="0" lang="cs-CZ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Handwriting" pitchFamily="66" charset="0"/>
                <a:ea typeface="Trebuchet MS" pitchFamily="34" charset="0"/>
                <a:cs typeface="Times New Roman" pitchFamily="18" charset="0"/>
              </a:rPr>
              <a:t>Trendy, kter</a:t>
            </a:r>
            <a:r>
              <a:rPr kumimoji="0" lang="cs-CZ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/>
                <a:ea typeface="Trebuchet MS" pitchFamily="34" charset="0"/>
                <a:cs typeface="Times New Roman" pitchFamily="18" charset="0"/>
              </a:rPr>
              <a:t>é</a:t>
            </a:r>
            <a:r>
              <a:rPr kumimoji="0" lang="cs-CZ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Handwriting" pitchFamily="66" charset="0"/>
                <a:ea typeface="Trebuchet MS" pitchFamily="34" charset="0"/>
                <a:cs typeface="Times New Roman" pitchFamily="18" charset="0"/>
              </a:rPr>
              <a:t> nesm</a:t>
            </a:r>
            <a:r>
              <a:rPr kumimoji="0" lang="cs-CZ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/>
                <a:ea typeface="Trebuchet MS" pitchFamily="34" charset="0"/>
                <a:cs typeface="Times New Roman" pitchFamily="18" charset="0"/>
              </a:rPr>
              <a:t>í</a:t>
            </a:r>
            <a:r>
              <a:rPr kumimoji="0" lang="cs-CZ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Handwriting" pitchFamily="66" charset="0"/>
                <a:ea typeface="Trebuchet MS" pitchFamily="34" charset="0"/>
                <a:cs typeface="Times New Roman" pitchFamily="18" charset="0"/>
              </a:rPr>
              <a:t>te prop</a:t>
            </a:r>
            <a:r>
              <a:rPr kumimoji="0" lang="cs-CZ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/>
                <a:ea typeface="Trebuchet MS" pitchFamily="34" charset="0"/>
                <a:cs typeface="Times New Roman" pitchFamily="18" charset="0"/>
              </a:rPr>
              <a:t>á</a:t>
            </a:r>
            <a:r>
              <a:rPr kumimoji="0" lang="cs-CZ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Handwriting" pitchFamily="66" charset="0"/>
                <a:ea typeface="Trebuchet MS" pitchFamily="34" charset="0"/>
                <a:cs typeface="Times New Roman" pitchFamily="18" charset="0"/>
              </a:rPr>
              <a:t>snout!</a:t>
            </a:r>
            <a:r>
              <a:rPr kumimoji="0" lang="cs-CZ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/>
                <a:ea typeface="Trebuchet MS" pitchFamily="34" charset="0"/>
                <a:cs typeface="Times New Roman" pitchFamily="18" charset="0"/>
              </a:rPr>
              <a:t>“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rebuchet MS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rebuchet MS" pitchFamily="34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effectLst/>
                <a:latin typeface="Trebuchet MS" pitchFamily="34" charset="0"/>
                <a:ea typeface="Trebuchet MS" pitchFamily="34" charset="0"/>
                <a:cs typeface="Times New Roman" pitchFamily="18" charset="0"/>
              </a:rPr>
              <a:t>„Co bude očekávat zákazník?“</a:t>
            </a:r>
            <a:endParaRPr kumimoji="0" lang="cs-CZ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cs-CZ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rebuchet MS" pitchFamily="34" charset="0"/>
                <a:cs typeface="Times New Roman" pitchFamily="18" charset="0"/>
              </a:rPr>
              <a:t>Více emocí ve vztahu ke značkám, změny v inovačním přístupu</a:t>
            </a:r>
            <a:endParaRPr kumimoji="0" lang="cs-CZ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cs-CZ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rebuchet MS" pitchFamily="34" charset="0"/>
                <a:cs typeface="Times New Roman" pitchFamily="18" charset="0"/>
              </a:rPr>
              <a:t>Sladění firemní identity on-line s off-line </a:t>
            </a:r>
            <a:endParaRPr kumimoji="0" lang="cs-CZ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cs-CZ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rebuchet MS" pitchFamily="34" charset="0"/>
                <a:cs typeface="Times New Roman" pitchFamily="18" charset="0"/>
              </a:rPr>
              <a:t>Zákaznická hodnocení klíčovým rozhodovacím kriteriem</a:t>
            </a:r>
            <a:endParaRPr kumimoji="0" lang="cs-CZ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cs-CZ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rebuchet MS" pitchFamily="34" charset="0"/>
                <a:cs typeface="Times New Roman" pitchFamily="18" charset="0"/>
              </a:rPr>
              <a:t>Internet v reálném čase </a:t>
            </a:r>
            <a:endParaRPr kumimoji="0" lang="cs-CZ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cs-CZ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rebuchet MS" pitchFamily="34" charset="0"/>
                <a:cs typeface="Times New Roman" pitchFamily="18" charset="0"/>
              </a:rPr>
              <a:t>Rozmach mobilní komunikace</a:t>
            </a:r>
            <a:endParaRPr kumimoji="0" lang="cs-CZ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cs-CZ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rebuchet MS" pitchFamily="34" charset="0"/>
                <a:cs typeface="Times New Roman" pitchFamily="18" charset="0"/>
              </a:rPr>
              <a:t>Komerční využití „rozšířené 3D reality“ (</a:t>
            </a:r>
            <a:r>
              <a:rPr kumimoji="0" lang="cs-CZ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rebuchet MS" pitchFamily="34" charset="0"/>
                <a:cs typeface="Times New Roman" pitchFamily="18" charset="0"/>
              </a:rPr>
              <a:t>Augmented</a:t>
            </a:r>
            <a:r>
              <a:rPr kumimoji="0" lang="cs-CZ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rebuchet MS" pitchFamily="34" charset="0"/>
                <a:cs typeface="Times New Roman" pitchFamily="18" charset="0"/>
              </a:rPr>
              <a:t> Reality)</a:t>
            </a:r>
            <a:endParaRPr kumimoji="0" lang="cs-CZ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cs-CZ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rebuchet MS" pitchFamily="34" charset="0"/>
                <a:cs typeface="Times New Roman" pitchFamily="18" charset="0"/>
              </a:rPr>
              <a:t>Pragmatismus - taktický marketing cenových slev, bonusů  a „jednoduchých levných výrobků“</a:t>
            </a:r>
            <a:endParaRPr kumimoji="0" lang="cs-CZ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cs-CZ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rebuchet MS" pitchFamily="34" charset="0"/>
                <a:cs typeface="Times New Roman" pitchFamily="18" charset="0"/>
              </a:rPr>
              <a:t>Nové vnímání luxusu</a:t>
            </a:r>
            <a:endParaRPr kumimoji="0" lang="cs-CZ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cs-CZ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rebuchet MS" pitchFamily="34" charset="0"/>
                <a:cs typeface="Times New Roman" pitchFamily="18" charset="0"/>
              </a:rPr>
              <a:t>Zvyšování kvality a personifikování zákaznického servisu </a:t>
            </a:r>
            <a:endParaRPr kumimoji="0" lang="cs-CZ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cs-CZ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rebuchet MS" pitchFamily="34" charset="0"/>
                <a:cs typeface="Times New Roman" pitchFamily="18" charset="0"/>
              </a:rPr>
              <a:t>Rostoucí význam </a:t>
            </a:r>
            <a:r>
              <a:rPr kumimoji="0" lang="cs-CZ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rebuchet MS" pitchFamily="34" charset="0"/>
                <a:cs typeface="Times New Roman" pitchFamily="18" charset="0"/>
              </a:rPr>
              <a:t>eko</a:t>
            </a:r>
            <a:r>
              <a:rPr kumimoji="0" lang="cs-CZ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rebuchet MS" pitchFamily="34" charset="0"/>
                <a:cs typeface="Times New Roman" pitchFamily="18" charset="0"/>
              </a:rPr>
              <a:t>-marketingu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rebuchet MS" pitchFamily="34" charset="0"/>
                <a:cs typeface="Times New Roman" pitchFamily="18" charset="0"/>
              </a:rPr>
              <a:t>Bonus: Jak nejlépe využít krizi jako příležitost, principy pro vítězství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b="1" dirty="0" smtClean="0">
              <a:latin typeface="Trebuchet MS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57158" y="4714884"/>
            <a:ext cx="6497291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Trebuchet MS" pitchFamily="34" charset="0"/>
                <a:cs typeface="Times New Roman" pitchFamily="18" charset="0"/>
              </a:rPr>
              <a:t>Nejnovější statistická data ze světa.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Trebuchet MS" pitchFamily="34" charset="0"/>
                <a:cs typeface="Times New Roman" pitchFamily="18" charset="0"/>
              </a:rPr>
              <a:t>Příkladové studie a praktické využití.</a:t>
            </a:r>
            <a:endParaRPr kumimoji="0" lang="cs-CZ" sz="1000" b="0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Trebuchet MS" pitchFamily="34" charset="0"/>
                <a:cs typeface="Times New Roman" pitchFamily="18" charset="0"/>
              </a:rPr>
              <a:t>Řízení diskuse účastníků, jak je firma připravena trendy využít pro svůj růst.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Trebuchet MS" pitchFamily="34" charset="0"/>
                <a:cs typeface="Times New Roman" pitchFamily="18" charset="0"/>
              </a:rPr>
              <a:t>Rizika a příležitosti pro budování konkurenční výhody.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Trebuchet MS" pitchFamily="34" charset="0"/>
                <a:cs typeface="Times New Roman" pitchFamily="18" charset="0"/>
              </a:rPr>
              <a:t>Stanovení priorit a akčních plánů</a:t>
            </a:r>
            <a:r>
              <a:rPr kumimoji="0" lang="cs-CZ" sz="11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Trebuchet MS" pitchFamily="34" charset="0"/>
                <a:cs typeface="Times New Roman" pitchFamily="18" charset="0"/>
              </a:rPr>
              <a:t>.</a:t>
            </a: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928794" y="6072206"/>
            <a:ext cx="4333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rebuchet MS" pitchFamily="34" charset="0"/>
              </a:rPr>
              <a:t>Tel.: 728 769 769</a:t>
            </a:r>
            <a:r>
              <a:rPr lang="cs-CZ" sz="1600" dirty="0" smtClean="0">
                <a:latin typeface="Trebuchet MS" pitchFamily="34" charset="0"/>
              </a:rPr>
              <a:t>, </a:t>
            </a:r>
            <a:r>
              <a:rPr lang="cs-CZ" sz="1600" dirty="0" err="1" smtClean="0">
                <a:latin typeface="Trebuchet MS" pitchFamily="34" charset="0"/>
              </a:rPr>
              <a:t>Jana.Budikova</a:t>
            </a:r>
            <a:r>
              <a:rPr lang="en-US" sz="1600" dirty="0" smtClean="0">
                <a:latin typeface="Trebuchet MS" pitchFamily="34" charset="0"/>
              </a:rPr>
              <a:t>@</a:t>
            </a:r>
            <a:r>
              <a:rPr lang="en-US" sz="1600" dirty="0" err="1" smtClean="0">
                <a:latin typeface="Trebuchet MS" pitchFamily="34" charset="0"/>
              </a:rPr>
              <a:t>seznam.cz</a:t>
            </a:r>
            <a:endParaRPr lang="cs-CZ" sz="1600" dirty="0">
              <a:latin typeface="Trebuchet MS" pitchFamily="34" charset="0"/>
            </a:endParaRPr>
          </a:p>
        </p:txBody>
      </p:sp>
      <p:pic>
        <p:nvPicPr>
          <p:cNvPr id="10" name="Obrázek 9" descr="FOTO5559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57166"/>
            <a:ext cx="1714512" cy="224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2214546" y="4643446"/>
            <a:ext cx="6172200" cy="1894362"/>
          </a:xfrm>
        </p:spPr>
        <p:txBody>
          <a:bodyPr>
            <a:normAutofit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1600" dirty="0" smtClean="0">
                <a:hlinkClick r:id="rId3"/>
              </a:rPr>
              <a:t>http://www.</a:t>
            </a:r>
            <a:r>
              <a:rPr lang="cs-CZ" sz="1600" dirty="0" err="1" smtClean="0">
                <a:hlinkClick r:id="rId3"/>
              </a:rPr>
              <a:t>youtube.com</a:t>
            </a:r>
            <a:r>
              <a:rPr lang="cs-CZ" sz="1600" dirty="0" smtClean="0">
                <a:hlinkClick r:id="rId3"/>
              </a:rPr>
              <a:t>/</a:t>
            </a:r>
            <a:r>
              <a:rPr lang="cs-CZ" sz="1600" dirty="0" err="1" smtClean="0">
                <a:hlinkClick r:id="rId3"/>
              </a:rPr>
              <a:t>watch</a:t>
            </a:r>
            <a:r>
              <a:rPr lang="cs-CZ" sz="1600" dirty="0" smtClean="0">
                <a:hlinkClick r:id="rId3"/>
              </a:rPr>
              <a:t>?v=D3qltEtl7H8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28794" y="1500174"/>
            <a:ext cx="8229600" cy="1143000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… Tak dnes není lehké pochopit,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cap="sm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Co ten zákazník vlastně chce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cap="sm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 proč …</a:t>
            </a:r>
            <a:endParaRPr kumimoji="0" lang="en-US" sz="280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59490" name="Picture 2" descr="The Break U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071810"/>
            <a:ext cx="2476508" cy="1857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1928794" y="571480"/>
            <a:ext cx="6172200" cy="1894362"/>
          </a:xfrm>
        </p:spPr>
        <p:txBody>
          <a:bodyPr>
            <a:normAutofit/>
          </a:bodyPr>
          <a:lstStyle/>
          <a:p>
            <a:r>
              <a:rPr lang="cs-CZ" b="0" dirty="0" smtClean="0"/>
              <a:t>Firmy se ocitly na křižovatce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5" name="contentimage" descr="http://www.marketingprofs.com/assets/images/articles/100309_when_email_marketing_waldow_lg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857364"/>
            <a:ext cx="6143667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Zvítězí jen ty, které správně zachytily</a:t>
            </a:r>
            <a:br>
              <a:rPr lang="cs-CZ" dirty="0" smtClean="0"/>
            </a:br>
            <a:r>
              <a:rPr lang="cs-CZ" dirty="0" smtClean="0"/>
              <a:t>nástup „Technologické a sociální“ Revoluce </a:t>
            </a:r>
            <a:endParaRPr lang="cs-CZ" dirty="0"/>
          </a:p>
        </p:txBody>
      </p:sp>
      <p:pic>
        <p:nvPicPr>
          <p:cNvPr id="4" name="Zástupný symbol pro obsah 3" descr="Fortress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071678"/>
            <a:ext cx="571504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1428728" y="5715016"/>
            <a:ext cx="71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4"/>
              </a:rPr>
              <a:t>http://www.youtube.com/watch?v=NhPgUcjGQAw&amp;NR=1</a:t>
            </a:r>
            <a:endParaRPr lang="en-US" sz="14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115328" cy="98903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Pochopí, že jsou pořád pod drobnohledem…</a:t>
            </a:r>
            <a:endParaRPr lang="cs-CZ" dirty="0"/>
          </a:p>
        </p:txBody>
      </p:sp>
      <p:pic>
        <p:nvPicPr>
          <p:cNvPr id="5" name="contentimage" descr="http://www.marketingprofs.com/assets/images/articles/lg/091124_five_tips_building_francis_l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285992"/>
            <a:ext cx="564360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115328" cy="98903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…A že o své budoucnosti nerozhodují </a:t>
            </a:r>
            <a:br>
              <a:rPr lang="cs-CZ" dirty="0" smtClean="0"/>
            </a:br>
            <a:r>
              <a:rPr lang="cs-CZ" dirty="0" smtClean="0"/>
              <a:t>již jen sami…</a:t>
            </a:r>
            <a:endParaRPr lang="cs-CZ" dirty="0"/>
          </a:p>
        </p:txBody>
      </p:sp>
      <p:pic>
        <p:nvPicPr>
          <p:cNvPr id="4" name="contentimage" descr="http://www.marketingprofs.com/assets/images/articles/lg/100202_revamp_to_revenue_gaskill_lg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7562"/>
            <a:ext cx="3143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Toast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928802"/>
            <a:ext cx="3190879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t1.gstatic.com/images?q=tbn:kGSB69WEasSvzM:http://upload.wikimedia.org/wikipedia/commons/thumb/8/84/Symbol_thumbs_down.svg/463px-Symbol_thumbs_down.svg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4286256"/>
            <a:ext cx="1214446" cy="1576446"/>
          </a:xfrm>
          <a:prstGeom prst="rect">
            <a:avLst/>
          </a:prstGeom>
          <a:noFill/>
        </p:spPr>
      </p:pic>
      <p:pic>
        <p:nvPicPr>
          <p:cNvPr id="8" name="Picture 2" descr="http://t0.gstatic.com/images?q=tbn:wOb46tXFhMxoBM:http://www.clker.com/cliparts/2/7/d/5/1247117411176075605Symbol_thumbs_up.svg.hi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57818" y="1353356"/>
            <a:ext cx="1214446" cy="1504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467600" cy="1143000"/>
          </a:xfrm>
        </p:spPr>
        <p:txBody>
          <a:bodyPr/>
          <a:lstStyle/>
          <a:p>
            <a:r>
              <a:rPr lang="cs-CZ" dirty="0" smtClean="0"/>
              <a:t>Neboť zákazníci se rádi podělí                                        o svůj negativní zážitek</a:t>
            </a:r>
            <a:endParaRPr lang="cs-CZ" dirty="0"/>
          </a:p>
        </p:txBody>
      </p:sp>
      <p:pic>
        <p:nvPicPr>
          <p:cNvPr id="4" name="contentimage" descr="http://www.marketingprofs.com/assets/images/articles/lg/091201_dont_make_these_roy_lg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500306"/>
            <a:ext cx="385765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gogalavanting.com/storage/united.jpg?__SQUARESPACE_CACHEVERSION=127082126981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714488"/>
            <a:ext cx="3214710" cy="2411033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571472" y="6215082"/>
            <a:ext cx="72866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hlinkClick r:id="rId6"/>
              </a:rPr>
              <a:t>http://www.</a:t>
            </a:r>
            <a:r>
              <a:rPr lang="cs-CZ" sz="1200" dirty="0" err="1" smtClean="0">
                <a:hlinkClick r:id="rId6"/>
              </a:rPr>
              <a:t>youtube.com</a:t>
            </a:r>
            <a:r>
              <a:rPr lang="cs-CZ" sz="1200" dirty="0" smtClean="0">
                <a:hlinkClick r:id="rId6"/>
              </a:rPr>
              <a:t>/</a:t>
            </a:r>
            <a:r>
              <a:rPr lang="cs-CZ" sz="1200" dirty="0" err="1" smtClean="0">
                <a:hlinkClick r:id="rId6"/>
              </a:rPr>
              <a:t>watch</a:t>
            </a:r>
            <a:r>
              <a:rPr lang="cs-CZ" sz="1200" dirty="0" smtClean="0">
                <a:hlinkClick r:id="rId6"/>
              </a:rPr>
              <a:t>?v=5YGc4zOqozo</a:t>
            </a:r>
            <a:endParaRPr lang="cs-CZ" sz="1200" dirty="0" smtClean="0"/>
          </a:p>
        </p:txBody>
      </p:sp>
      <p:pic>
        <p:nvPicPr>
          <p:cNvPr id="8" name="Picture 6" descr="http://t1.gstatic.com/images?q=tbn:kGSB69WEasSvzM:http://upload.wikimedia.org/wikipedia/commons/thumb/8/84/Symbol_thumbs_down.svg/463px-Symbol_thumbs_down.svg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357166"/>
            <a:ext cx="990600" cy="1285876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4786314" y="4357694"/>
            <a:ext cx="371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/>
              <a:t>Kdy: Jaro 2008 </a:t>
            </a:r>
          </a:p>
          <a:p>
            <a:r>
              <a:rPr lang="cs-CZ" sz="1600" dirty="0" smtClean="0"/>
              <a:t>Kdo: </a:t>
            </a:r>
            <a:r>
              <a:rPr lang="cs-CZ" sz="1600" dirty="0" err="1" smtClean="0"/>
              <a:t>United</a:t>
            </a:r>
            <a:r>
              <a:rPr lang="cs-CZ" sz="1600" dirty="0" smtClean="0"/>
              <a:t> </a:t>
            </a:r>
            <a:r>
              <a:rPr lang="cs-CZ" sz="1600" dirty="0" err="1" smtClean="0"/>
              <a:t>Airlines</a:t>
            </a:r>
            <a:r>
              <a:rPr lang="cs-CZ" sz="1600" dirty="0" smtClean="0"/>
              <a:t> poškodili kytaru (</a:t>
            </a:r>
            <a:r>
              <a:rPr lang="en-US" sz="1600" dirty="0" smtClean="0"/>
              <a:t>$3500</a:t>
            </a:r>
            <a:r>
              <a:rPr lang="cs-CZ" sz="1600" dirty="0" smtClean="0"/>
              <a:t>) </a:t>
            </a:r>
          </a:p>
          <a:p>
            <a:endParaRPr lang="cs-CZ" sz="1600" dirty="0" smtClean="0"/>
          </a:p>
          <a:p>
            <a:r>
              <a:rPr lang="cs-CZ" sz="1600" b="1" dirty="0" smtClean="0"/>
              <a:t>Kdy: Červenec 2009</a:t>
            </a:r>
          </a:p>
          <a:p>
            <a:r>
              <a:rPr lang="cs-CZ" sz="1600" dirty="0" smtClean="0"/>
              <a:t>Kdo: Dave </a:t>
            </a:r>
            <a:r>
              <a:rPr lang="cs-CZ" sz="1600" dirty="0" err="1" smtClean="0"/>
              <a:t>Caroll</a:t>
            </a:r>
            <a:r>
              <a:rPr lang="cs-CZ" sz="1600" dirty="0" smtClean="0"/>
              <a:t> bez náhrady škody                                natáčí video pro </a:t>
            </a:r>
            <a:r>
              <a:rPr lang="cs-CZ" sz="1600" dirty="0" err="1" smtClean="0"/>
              <a:t>You</a:t>
            </a:r>
            <a:r>
              <a:rPr lang="cs-CZ" sz="1600" dirty="0" smtClean="0"/>
              <a:t> Tube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0"/>
            <a:ext cx="7467600" cy="1143000"/>
          </a:xfrm>
        </p:spPr>
        <p:txBody>
          <a:bodyPr/>
          <a:lstStyle/>
          <a:p>
            <a:r>
              <a:rPr lang="cs-CZ" dirty="0" smtClean="0"/>
              <a:t>A získají rychle přesilu…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57158" y="1571612"/>
            <a:ext cx="6972320" cy="4830902"/>
          </a:xfrm>
        </p:spPr>
        <p:txBody>
          <a:bodyPr>
            <a:noAutofit/>
          </a:bodyPr>
          <a:lstStyle/>
          <a:p>
            <a:r>
              <a:rPr lang="cs-CZ" sz="1400" b="1" dirty="0" smtClean="0"/>
              <a:t>8,6 mil shlédnutí</a:t>
            </a:r>
            <a:r>
              <a:rPr lang="cs-CZ" sz="1400" dirty="0" smtClean="0"/>
              <a:t>	</a:t>
            </a:r>
            <a:r>
              <a:rPr lang="cs-CZ" sz="1400" b="1" dirty="0" smtClean="0"/>
              <a:t>Komentáře</a:t>
            </a:r>
            <a:r>
              <a:rPr lang="en-US" sz="1400" b="1" dirty="0" smtClean="0"/>
              <a:t>: </a:t>
            </a:r>
            <a:r>
              <a:rPr lang="en-US" sz="1400" dirty="0" smtClean="0"/>
              <a:t>26,</a:t>
            </a:r>
            <a:r>
              <a:rPr lang="cs-CZ" sz="1400" dirty="0" smtClean="0"/>
              <a:t>325    </a:t>
            </a:r>
            <a:r>
              <a:rPr lang="cs-CZ" sz="1400" b="1" dirty="0" smtClean="0"/>
              <a:t>Hodnocení</a:t>
            </a:r>
            <a:r>
              <a:rPr lang="en-US" sz="1400" b="1" dirty="0" smtClean="0"/>
              <a:t>: </a:t>
            </a:r>
            <a:r>
              <a:rPr lang="en-US" sz="1400" dirty="0" smtClean="0"/>
              <a:t>4</a:t>
            </a:r>
            <a:r>
              <a:rPr lang="cs-CZ" sz="1400" dirty="0" smtClean="0"/>
              <a:t>4,207</a:t>
            </a:r>
            <a:r>
              <a:rPr lang="en-US" sz="1400" dirty="0" smtClean="0"/>
              <a:t> </a:t>
            </a:r>
            <a:r>
              <a:rPr lang="cs-CZ" sz="1400" dirty="0" smtClean="0"/>
              <a:t>       </a:t>
            </a:r>
          </a:p>
          <a:p>
            <a:r>
              <a:rPr lang="cs-CZ" sz="1400" b="1" dirty="0" smtClean="0"/>
              <a:t>Průměrná známka</a:t>
            </a:r>
            <a:r>
              <a:rPr lang="en-US" sz="1400" b="1" dirty="0" smtClean="0"/>
              <a:t>: </a:t>
            </a:r>
            <a:r>
              <a:rPr lang="en-US" sz="1400" dirty="0" smtClean="0"/>
              <a:t>4.93 </a:t>
            </a:r>
            <a:r>
              <a:rPr lang="cs-CZ" sz="1400" dirty="0" smtClean="0"/>
              <a:t>(5 nejlepší) </a:t>
            </a:r>
            <a:r>
              <a:rPr lang="cs-CZ" sz="1400" b="1" dirty="0" smtClean="0"/>
              <a:t>Nejoblíbenější:</a:t>
            </a:r>
            <a:r>
              <a:rPr lang="en-US" sz="1400" b="1" dirty="0" smtClean="0"/>
              <a:t> </a:t>
            </a:r>
            <a:r>
              <a:rPr lang="en-US" sz="1400" dirty="0" smtClean="0"/>
              <a:t>M45-54</a:t>
            </a:r>
            <a:r>
              <a:rPr lang="cs-CZ" sz="1400" dirty="0" smtClean="0"/>
              <a:t>,</a:t>
            </a:r>
            <a:r>
              <a:rPr lang="en-US" sz="1400" dirty="0" smtClean="0"/>
              <a:t> M55-64</a:t>
            </a:r>
            <a:r>
              <a:rPr lang="cs-CZ" sz="1400" dirty="0" smtClean="0"/>
              <a:t>,</a:t>
            </a:r>
            <a:r>
              <a:rPr lang="en-US" sz="1400" dirty="0" smtClean="0"/>
              <a:t> M35-44</a:t>
            </a:r>
          </a:p>
          <a:p>
            <a:pPr>
              <a:buNone/>
            </a:pPr>
            <a:endParaRPr lang="cs-CZ" sz="1400" b="1" dirty="0" smtClean="0"/>
          </a:p>
          <a:p>
            <a:pPr>
              <a:buNone/>
            </a:pPr>
            <a:r>
              <a:rPr lang="cs-CZ" sz="1400" b="1" dirty="0" smtClean="0"/>
              <a:t>Postupné šíření zprávy do světa:</a:t>
            </a:r>
            <a:endParaRPr lang="en-US" sz="1400" b="1" dirty="0" smtClean="0"/>
          </a:p>
          <a:p>
            <a:r>
              <a:rPr lang="cs-CZ" sz="1400" dirty="0" smtClean="0"/>
              <a:t>6.7. 2009 – z vyhledavače </a:t>
            </a:r>
            <a:r>
              <a:rPr lang="cs-CZ" sz="1400" dirty="0" err="1" smtClean="0"/>
              <a:t>You</a:t>
            </a:r>
            <a:r>
              <a:rPr lang="cs-CZ" sz="1400" dirty="0" smtClean="0"/>
              <a:t> Tube – „</a:t>
            </a:r>
            <a:r>
              <a:rPr lang="cs-CZ" sz="1400" dirty="0" err="1" smtClean="0"/>
              <a:t>united</a:t>
            </a:r>
            <a:r>
              <a:rPr lang="cs-CZ" sz="1400" dirty="0" smtClean="0"/>
              <a:t> </a:t>
            </a:r>
            <a:r>
              <a:rPr lang="cs-CZ" sz="1400" dirty="0" err="1" smtClean="0"/>
              <a:t>airlines</a:t>
            </a:r>
            <a:r>
              <a:rPr lang="cs-CZ" sz="1400" dirty="0" smtClean="0"/>
              <a:t>“ = 68,941 lidí</a:t>
            </a:r>
          </a:p>
          <a:p>
            <a:r>
              <a:rPr lang="cs-CZ" sz="1400" dirty="0" smtClean="0"/>
              <a:t>6.7. 2009 – z vyhledavače </a:t>
            </a:r>
            <a:r>
              <a:rPr lang="cs-CZ" sz="1400" dirty="0" err="1" smtClean="0"/>
              <a:t>You</a:t>
            </a:r>
            <a:r>
              <a:rPr lang="cs-CZ" sz="1400" dirty="0" smtClean="0"/>
              <a:t> Tube – „</a:t>
            </a:r>
            <a:r>
              <a:rPr lang="cs-CZ" sz="1400" dirty="0" err="1" smtClean="0"/>
              <a:t>united</a:t>
            </a:r>
            <a:r>
              <a:rPr lang="cs-CZ" sz="1400" dirty="0" smtClean="0"/>
              <a:t> </a:t>
            </a:r>
            <a:r>
              <a:rPr lang="cs-CZ" sz="1400" dirty="0" err="1" smtClean="0"/>
              <a:t>breaks</a:t>
            </a:r>
            <a:r>
              <a:rPr lang="cs-CZ" sz="1400" dirty="0" smtClean="0"/>
              <a:t> </a:t>
            </a:r>
            <a:r>
              <a:rPr lang="cs-CZ" sz="1400" dirty="0" err="1" smtClean="0"/>
              <a:t>guitars</a:t>
            </a:r>
            <a:r>
              <a:rPr lang="cs-CZ" sz="1400" dirty="0" smtClean="0"/>
              <a:t>“ = 568,852 lidí</a:t>
            </a:r>
          </a:p>
          <a:p>
            <a:r>
              <a:rPr lang="cs-CZ" sz="1400" dirty="0" smtClean="0"/>
              <a:t>6.7. 2009 – </a:t>
            </a:r>
            <a:r>
              <a:rPr lang="cs-CZ" sz="1400" dirty="0" err="1" smtClean="0"/>
              <a:t>virálně</a:t>
            </a:r>
            <a:r>
              <a:rPr lang="cs-CZ" sz="1400" dirty="0" smtClean="0"/>
              <a:t> = </a:t>
            </a:r>
            <a:r>
              <a:rPr lang="en-US" sz="1400" dirty="0" smtClean="0"/>
              <a:t>1,729,525 </a:t>
            </a:r>
            <a:r>
              <a:rPr lang="cs-CZ" sz="1400" dirty="0" smtClean="0"/>
              <a:t>lidí</a:t>
            </a:r>
          </a:p>
          <a:p>
            <a:r>
              <a:rPr lang="cs-CZ" sz="1400" dirty="0" smtClean="0"/>
              <a:t>7.7. 2009 – z vyhledavače </a:t>
            </a:r>
            <a:r>
              <a:rPr lang="cs-CZ" sz="1400" dirty="0" err="1" smtClean="0"/>
              <a:t>You</a:t>
            </a:r>
            <a:r>
              <a:rPr lang="cs-CZ" sz="1400" dirty="0" smtClean="0"/>
              <a:t> Tube domovská stránka – 88,713 lidí</a:t>
            </a:r>
          </a:p>
          <a:p>
            <a:r>
              <a:rPr lang="cs-CZ" sz="1400" dirty="0" smtClean="0"/>
              <a:t>7.7. 2009 – z vyhledavače </a:t>
            </a:r>
            <a:r>
              <a:rPr lang="cs-CZ" sz="1400" dirty="0" err="1" smtClean="0"/>
              <a:t>Google</a:t>
            </a:r>
            <a:r>
              <a:rPr lang="cs-CZ" sz="1400" dirty="0" smtClean="0"/>
              <a:t> „</a:t>
            </a:r>
            <a:r>
              <a:rPr lang="cs-CZ" sz="1400" dirty="0" err="1" smtClean="0"/>
              <a:t>united</a:t>
            </a:r>
            <a:r>
              <a:rPr lang="cs-CZ" sz="1400" dirty="0" smtClean="0"/>
              <a:t> </a:t>
            </a:r>
            <a:r>
              <a:rPr lang="cs-CZ" sz="1400" dirty="0" err="1" smtClean="0"/>
              <a:t>breaks</a:t>
            </a:r>
            <a:r>
              <a:rPr lang="cs-CZ" sz="1400" dirty="0" smtClean="0"/>
              <a:t> </a:t>
            </a:r>
            <a:r>
              <a:rPr lang="cs-CZ" sz="1400" dirty="0" err="1" smtClean="0"/>
              <a:t>guitars</a:t>
            </a:r>
            <a:r>
              <a:rPr lang="cs-CZ" sz="1400" dirty="0" smtClean="0"/>
              <a:t>“ = </a:t>
            </a:r>
            <a:r>
              <a:rPr lang="en-US" sz="1400" dirty="0" smtClean="0"/>
              <a:t>131,481 </a:t>
            </a:r>
            <a:endParaRPr lang="cs-CZ" sz="1400" dirty="0" smtClean="0"/>
          </a:p>
          <a:p>
            <a:r>
              <a:rPr lang="cs-CZ" sz="1400" dirty="0" smtClean="0"/>
              <a:t>8.7. 2009 – </a:t>
            </a:r>
            <a:r>
              <a:rPr lang="cs-CZ" sz="1400" dirty="0" smtClean="0">
                <a:hlinkClick r:id="rId3"/>
              </a:rPr>
              <a:t>www.</a:t>
            </a:r>
            <a:r>
              <a:rPr lang="cs-CZ" sz="1400" dirty="0" err="1" smtClean="0">
                <a:hlinkClick r:id="rId3"/>
              </a:rPr>
              <a:t>nbcchicage.com</a:t>
            </a:r>
            <a:r>
              <a:rPr lang="cs-CZ" sz="1400" dirty="0" smtClean="0"/>
              <a:t> = 23,458 lidí</a:t>
            </a:r>
          </a:p>
          <a:p>
            <a:r>
              <a:rPr lang="cs-CZ" sz="1400" dirty="0" smtClean="0"/>
              <a:t>…a příběh a sledovanost pokračuje, příběh na CNN, a v ostatních zprávách</a:t>
            </a:r>
          </a:p>
          <a:p>
            <a:r>
              <a:rPr lang="cs-CZ" sz="1400" dirty="0" smtClean="0"/>
              <a:t>10.7.2009 – ujištění od </a:t>
            </a:r>
            <a:r>
              <a:rPr lang="cs-CZ" sz="1400" dirty="0" err="1" smtClean="0"/>
              <a:t>Tailor</a:t>
            </a:r>
            <a:r>
              <a:rPr lang="cs-CZ" sz="1400" dirty="0" smtClean="0"/>
              <a:t> </a:t>
            </a:r>
            <a:r>
              <a:rPr lang="cs-CZ" sz="1400" dirty="0" err="1" smtClean="0"/>
              <a:t>Guitars</a:t>
            </a:r>
            <a:r>
              <a:rPr lang="cs-CZ" sz="1400" dirty="0" smtClean="0"/>
              <a:t>, že se kytary dají opravit, a tipy na cestování letadlem = 440,554 lidí</a:t>
            </a:r>
          </a:p>
          <a:p>
            <a:r>
              <a:rPr lang="cs-CZ" sz="1400" dirty="0" smtClean="0"/>
              <a:t>????? – odpověď </a:t>
            </a:r>
            <a:r>
              <a:rPr lang="cs-CZ" sz="1400" dirty="0" err="1" smtClean="0"/>
              <a:t>United</a:t>
            </a:r>
            <a:r>
              <a:rPr lang="cs-CZ" sz="1400" dirty="0" smtClean="0"/>
              <a:t> </a:t>
            </a:r>
            <a:r>
              <a:rPr lang="cs-CZ" sz="1400" dirty="0" err="1" smtClean="0"/>
              <a:t>Airlines</a:t>
            </a:r>
            <a:endParaRPr lang="cs-CZ" sz="1400" dirty="0" smtClean="0"/>
          </a:p>
          <a:p>
            <a:pPr>
              <a:buNone/>
            </a:pPr>
            <a:endParaRPr lang="cs-CZ" sz="1400" b="1" dirty="0" smtClean="0"/>
          </a:p>
          <a:p>
            <a:pPr>
              <a:buNone/>
            </a:pPr>
            <a:r>
              <a:rPr lang="en-US" sz="1400" b="1" dirty="0" err="1" smtClean="0"/>
              <a:t>Kv</a:t>
            </a:r>
            <a:r>
              <a:rPr lang="cs-CZ" sz="1400" b="1" dirty="0" err="1" smtClean="0"/>
              <a:t>ěten</a:t>
            </a:r>
            <a:r>
              <a:rPr lang="cs-CZ" sz="1400" b="1" dirty="0" smtClean="0"/>
              <a:t> 2010: </a:t>
            </a:r>
            <a:r>
              <a:rPr lang="cs-CZ" sz="1400" b="1" dirty="0" err="1" smtClean="0"/>
              <a:t>United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Airlines</a:t>
            </a:r>
            <a:r>
              <a:rPr lang="cs-CZ" sz="1400" b="1" dirty="0" smtClean="0"/>
              <a:t> a US </a:t>
            </a:r>
            <a:r>
              <a:rPr lang="cs-CZ" sz="1400" b="1" dirty="0" err="1" smtClean="0"/>
              <a:t>Airways</a:t>
            </a:r>
            <a:r>
              <a:rPr lang="cs-CZ" sz="1400" b="1" dirty="0" smtClean="0"/>
              <a:t> se dohodly na fůzi.</a:t>
            </a:r>
            <a:endParaRPr lang="en-US" sz="1400" b="1" dirty="0" smtClean="0"/>
          </a:p>
        </p:txBody>
      </p:sp>
      <p:pic>
        <p:nvPicPr>
          <p:cNvPr id="1004546" name="Picture 2" descr="United Breaks Guitars - CNN Situation Room - Wolf Blitz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2143116"/>
            <a:ext cx="2000255" cy="1500193"/>
          </a:xfrm>
          <a:prstGeom prst="rect">
            <a:avLst/>
          </a:prstGeom>
          <a:noFill/>
        </p:spPr>
      </p:pic>
      <p:pic>
        <p:nvPicPr>
          <p:cNvPr id="1004552" name="Picture 8" descr="Singer&amp;#39;s Sweet Reven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3929066"/>
            <a:ext cx="1428760" cy="1071571"/>
          </a:xfrm>
          <a:prstGeom prst="rect">
            <a:avLst/>
          </a:prstGeom>
          <a:noFill/>
        </p:spPr>
      </p:pic>
      <p:pic>
        <p:nvPicPr>
          <p:cNvPr id="9" name="Picture 4" descr="Dave Carroll - United Breaks Guitars (Official Music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5286388"/>
            <a:ext cx="1333516" cy="1000138"/>
          </a:xfrm>
          <a:prstGeom prst="rect">
            <a:avLst/>
          </a:prstGeom>
          <a:noFill/>
        </p:spPr>
      </p:pic>
      <p:pic>
        <p:nvPicPr>
          <p:cNvPr id="88066" name="Picture 2" descr="http://chart.apis.google.com/chart?cht=t&amp;chs=350x175&amp;chco=f5f5f5,edf0d4,c9dba3,a6c27d,6c9642,365e24,13390a&amp;chls=1,4,0&amp;chxt=x&amp;chxl=0:|world&amp;chf=bg,s,EAF7FE&amp;chd=s:HPBCBCADADBBDHBIBBCBCEDBIICDABHDEBECACEBDDABCACJCCKBEBCBDBCYBGEDCACEBFAADKAOBCEBDABCCEACBBCAAB9EBAOCCCDACDBCBAHBACBABDDCHBFBBBDCGBAEMBBDBBCBICABEOCFAQNBBCBFAABBBDCJBCABCDBGBCuBCBBDBBBAALGEFACBDABABIFCAAABBCCBAUBAAYCADEDDBCMBADEGA&amp;chld=HUILVUMASMAWWFCZNUKEVCZWBGUAKGFIMMADSIASANBYPHMKPKBEDZMDTVMLESKZJEMOCOGTSYPAJPKNGRNPSZMGBWBILAATTCNIPTLCROSRBSAZPYMQGLAUDJISLVPRSKCVPEKHZMVIIRKMLKCHTLDEPMAFVESNGIGASCTTHREECFFJHTGDRSERGNLIUSCRDMSHZANCJMGEAXYTCYFOYEBHGFTGINMWPSPFCDSODOGUQAMCBMCUMYMERWMUTWAGKRGHSBTHSGFMIQETAMTOTZCIFRNAMSCKCLBRSAHKGQNZRUGYCMBDUGGGLRGMLYAITJVNSVNOMVBZNEBFMZCNREARMPLBCAJOVGBAOMTRLSBNEGMHCXIEKYMXIMTNNGBTLTIOGPTDALNLAEPGMRCSGWMNBOAOHNSDCGSEUZTMKIGBKWBJITLUBBIDFKECDKNFSLMTUYPLW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357166"/>
            <a:ext cx="2571768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6393</TotalTime>
  <Words>835</Words>
  <Application>Microsoft Office PowerPoint</Application>
  <PresentationFormat>Předvádění na obrazovce (4:3)</PresentationFormat>
  <Paragraphs>202</Paragraphs>
  <Slides>20</Slides>
  <Notes>20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Arkýř</vt:lpstr>
      <vt:lpstr>V jednotě je síla  aneb  Když se zákazníci spojují ve smečku</vt:lpstr>
      <vt:lpstr>Jak lehké bylo přesvědčit zákazníka  v minulosti …</vt:lpstr>
      <vt:lpstr>  http://www.youtube.com/watch?v=D3qltEtl7H8 </vt:lpstr>
      <vt:lpstr>Firmy se ocitly na křižovatce  </vt:lpstr>
      <vt:lpstr>Zvítězí jen ty, které správně zachytily nástup „Technologické a sociální“ Revoluce </vt:lpstr>
      <vt:lpstr>Pochopí, že jsou pořád pod drobnohledem…</vt:lpstr>
      <vt:lpstr>…A že o své budoucnosti nerozhodují  již jen sami…</vt:lpstr>
      <vt:lpstr>Neboť zákazníci se rádi podělí                                        o svůj negativní zážitek</vt:lpstr>
      <vt:lpstr>A získají rychle přesilu…</vt:lpstr>
      <vt:lpstr>Jednou to může potkat i vás…</vt:lpstr>
      <vt:lpstr>Co se změnilo? „někdo jako já má moc nad někým jako jsi ty“</vt:lpstr>
      <vt:lpstr>Zákazník rozhoduje o vaší budoucnosti!</vt:lpstr>
      <vt:lpstr>Budujte reputaci a hodnotu značek</vt:lpstr>
      <vt:lpstr>Negativitu zastavte. Okamžitě…</vt:lpstr>
      <vt:lpstr>Ujasněte si, kdo dnes vlastní značku. Zákazník nebo firma?</vt:lpstr>
      <vt:lpstr>Vytvořte pro své značky                              vyšší poslání, které inspiruje</vt:lpstr>
      <vt:lpstr>Snímek 17</vt:lpstr>
      <vt:lpstr>Snímek 18</vt:lpstr>
      <vt:lpstr>Snímek 19</vt:lpstr>
      <vt:lpstr>Snímek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Trendy, které nesmíte propásnout</dc:title>
  <dc:creator> </dc:creator>
  <cp:lastModifiedBy> </cp:lastModifiedBy>
  <cp:revision>804</cp:revision>
  <dcterms:created xsi:type="dcterms:W3CDTF">2010-03-23T09:59:29Z</dcterms:created>
  <dcterms:modified xsi:type="dcterms:W3CDTF">2010-05-26T12:32:52Z</dcterms:modified>
</cp:coreProperties>
</file>